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63" r:id="rId3"/>
    <p:sldId id="257" r:id="rId4"/>
    <p:sldId id="264" r:id="rId5"/>
    <p:sldId id="265" r:id="rId6"/>
    <p:sldId id="266" r:id="rId7"/>
    <p:sldId id="350" r:id="rId8"/>
    <p:sldId id="258" r:id="rId9"/>
    <p:sldId id="268" r:id="rId10"/>
    <p:sldId id="259" r:id="rId11"/>
    <p:sldId id="333" r:id="rId12"/>
    <p:sldId id="331" r:id="rId13"/>
    <p:sldId id="332" r:id="rId14"/>
    <p:sldId id="271" r:id="rId15"/>
    <p:sldId id="260" r:id="rId16"/>
    <p:sldId id="261" r:id="rId17"/>
    <p:sldId id="334"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8" r:id="rId32"/>
    <p:sldId id="369" r:id="rId33"/>
    <p:sldId id="370" r:id="rId34"/>
    <p:sldId id="371" r:id="rId35"/>
    <p:sldId id="373" r:id="rId36"/>
    <p:sldId id="375" r:id="rId37"/>
    <p:sldId id="376" r:id="rId38"/>
    <p:sldId id="377" r:id="rId39"/>
    <p:sldId id="378" r:id="rId40"/>
    <p:sldId id="379" r:id="rId41"/>
    <p:sldId id="380" r:id="rId42"/>
    <p:sldId id="382" r:id="rId43"/>
    <p:sldId id="384" r:id="rId44"/>
    <p:sldId id="385" r:id="rId45"/>
    <p:sldId id="386" r:id="rId46"/>
    <p:sldId id="387" r:id="rId47"/>
    <p:sldId id="388" r:id="rId48"/>
    <p:sldId id="274" r:id="rId49"/>
    <p:sldId id="275" r:id="rId50"/>
    <p:sldId id="280" r:id="rId51"/>
    <p:sldId id="281" r:id="rId52"/>
    <p:sldId id="282" r:id="rId53"/>
    <p:sldId id="283" r:id="rId54"/>
    <p:sldId id="286" r:id="rId55"/>
    <p:sldId id="287" r:id="rId56"/>
    <p:sldId id="351" r:id="rId57"/>
    <p:sldId id="352" r:id="rId58"/>
    <p:sldId id="288" r:id="rId59"/>
    <p:sldId id="289" r:id="rId60"/>
    <p:sldId id="290" r:id="rId61"/>
    <p:sldId id="291" r:id="rId62"/>
    <p:sldId id="292" r:id="rId63"/>
    <p:sldId id="293" r:id="rId64"/>
    <p:sldId id="294" r:id="rId65"/>
    <p:sldId id="295" r:id="rId66"/>
    <p:sldId id="296" r:id="rId67"/>
    <p:sldId id="297" r:id="rId68"/>
    <p:sldId id="298" r:id="rId69"/>
    <p:sldId id="299" r:id="rId70"/>
    <p:sldId id="301" r:id="rId71"/>
    <p:sldId id="302" r:id="rId72"/>
    <p:sldId id="303" r:id="rId73"/>
    <p:sldId id="304" r:id="rId74"/>
    <p:sldId id="34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521C43D-B5E6-4E5B-8592-C5F6C02A729F}" type="datetimeFigureOut">
              <a:rPr lang="en-US" smtClean="0"/>
              <a:t>2/3/2024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4D94658-61CF-47A1-9211-59E52053EB5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1258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21C43D-B5E6-4E5B-8592-C5F6C02A729F}"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94658-61CF-47A1-9211-59E52053EB53}" type="slidenum">
              <a:rPr lang="en-US" smtClean="0"/>
              <a:t>‹#›</a:t>
            </a:fld>
            <a:endParaRPr lang="en-US"/>
          </a:p>
        </p:txBody>
      </p:sp>
    </p:spTree>
    <p:extLst>
      <p:ext uri="{BB962C8B-B14F-4D97-AF65-F5344CB8AC3E}">
        <p14:creationId xmlns:p14="http://schemas.microsoft.com/office/powerpoint/2010/main" val="49256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21C43D-B5E6-4E5B-8592-C5F6C02A729F}"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94658-61CF-47A1-9211-59E52053EB5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4567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21C43D-B5E6-4E5B-8592-C5F6C02A729F}"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94658-61CF-47A1-9211-59E52053EB5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5318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21C43D-B5E6-4E5B-8592-C5F6C02A729F}"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94658-61CF-47A1-9211-59E52053EB53}" type="slidenum">
              <a:rPr lang="en-US" smtClean="0"/>
              <a:t>‹#›</a:t>
            </a:fld>
            <a:endParaRPr lang="en-US"/>
          </a:p>
        </p:txBody>
      </p:sp>
    </p:spTree>
    <p:extLst>
      <p:ext uri="{BB962C8B-B14F-4D97-AF65-F5344CB8AC3E}">
        <p14:creationId xmlns:p14="http://schemas.microsoft.com/office/powerpoint/2010/main" val="984405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21C43D-B5E6-4E5B-8592-C5F6C02A729F}"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94658-61CF-47A1-9211-59E52053EB5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578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21C43D-B5E6-4E5B-8592-C5F6C02A729F}"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94658-61CF-47A1-9211-59E52053EB5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932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21C43D-B5E6-4E5B-8592-C5F6C02A729F}"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94658-61CF-47A1-9211-59E52053EB5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217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21C43D-B5E6-4E5B-8592-C5F6C02A729F}"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94658-61CF-47A1-9211-59E52053EB5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4970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051891"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93338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21C43D-B5E6-4E5B-8592-C5F6C02A729F}"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94658-61CF-47A1-9211-59E52053EB53}" type="slidenum">
              <a:rPr lang="en-US" smtClean="0"/>
              <a:t>‹#›</a:t>
            </a:fld>
            <a:endParaRPr lang="en-US"/>
          </a:p>
        </p:txBody>
      </p:sp>
    </p:spTree>
    <p:extLst>
      <p:ext uri="{BB962C8B-B14F-4D97-AF65-F5344CB8AC3E}">
        <p14:creationId xmlns:p14="http://schemas.microsoft.com/office/powerpoint/2010/main" val="247707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21C43D-B5E6-4E5B-8592-C5F6C02A729F}"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94658-61CF-47A1-9211-59E52053EB5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21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21C43D-B5E6-4E5B-8592-C5F6C02A729F}"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94658-61CF-47A1-9211-59E52053EB53}" type="slidenum">
              <a:rPr lang="en-US" smtClean="0"/>
              <a:t>‹#›</a:t>
            </a:fld>
            <a:endParaRPr lang="en-US"/>
          </a:p>
        </p:txBody>
      </p:sp>
    </p:spTree>
    <p:extLst>
      <p:ext uri="{BB962C8B-B14F-4D97-AF65-F5344CB8AC3E}">
        <p14:creationId xmlns:p14="http://schemas.microsoft.com/office/powerpoint/2010/main" val="171889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21C43D-B5E6-4E5B-8592-C5F6C02A729F}" type="datetimeFigureOut">
              <a:rPr lang="en-US" smtClean="0"/>
              <a:t>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D94658-61CF-47A1-9211-59E52053EB5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19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21C43D-B5E6-4E5B-8592-C5F6C02A729F}" type="datetimeFigureOut">
              <a:rPr lang="en-US" smtClean="0"/>
              <a:t>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D94658-61CF-47A1-9211-59E52053EB5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033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1C43D-B5E6-4E5B-8592-C5F6C02A729F}" type="datetimeFigureOut">
              <a:rPr lang="en-US" smtClean="0"/>
              <a:t>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D94658-61CF-47A1-9211-59E52053EB53}" type="slidenum">
              <a:rPr lang="en-US" smtClean="0"/>
              <a:t>‹#›</a:t>
            </a:fld>
            <a:endParaRPr lang="en-US"/>
          </a:p>
        </p:txBody>
      </p:sp>
    </p:spTree>
    <p:extLst>
      <p:ext uri="{BB962C8B-B14F-4D97-AF65-F5344CB8AC3E}">
        <p14:creationId xmlns:p14="http://schemas.microsoft.com/office/powerpoint/2010/main" val="428830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21C43D-B5E6-4E5B-8592-C5F6C02A729F}"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94658-61CF-47A1-9211-59E52053EB5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14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21C43D-B5E6-4E5B-8592-C5F6C02A729F}"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94658-61CF-47A1-9211-59E52053EB53}" type="slidenum">
              <a:rPr lang="en-US" smtClean="0"/>
              <a:t>‹#›</a:t>
            </a:fld>
            <a:endParaRPr lang="en-US"/>
          </a:p>
        </p:txBody>
      </p:sp>
    </p:spTree>
    <p:extLst>
      <p:ext uri="{BB962C8B-B14F-4D97-AF65-F5344CB8AC3E}">
        <p14:creationId xmlns:p14="http://schemas.microsoft.com/office/powerpoint/2010/main" val="341693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21C43D-B5E6-4E5B-8592-C5F6C02A729F}" type="datetimeFigureOut">
              <a:rPr lang="en-US" smtClean="0"/>
              <a:t>2/3/2024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D94658-61CF-47A1-9211-59E52053EB53}" type="slidenum">
              <a:rPr lang="en-US" smtClean="0"/>
              <a:t>‹#›</a:t>
            </a:fld>
            <a:endParaRPr lang="en-US"/>
          </a:p>
        </p:txBody>
      </p:sp>
    </p:spTree>
    <p:extLst>
      <p:ext uri="{BB962C8B-B14F-4D97-AF65-F5344CB8AC3E}">
        <p14:creationId xmlns:p14="http://schemas.microsoft.com/office/powerpoint/2010/main" val="20364735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F3D9-CE5A-726D-C312-C1DE68CE5238}"/>
              </a:ext>
            </a:extLst>
          </p:cNvPr>
          <p:cNvSpPr>
            <a:spLocks noGrp="1"/>
          </p:cNvSpPr>
          <p:nvPr>
            <p:ph type="ctrTitle"/>
          </p:nvPr>
        </p:nvSpPr>
        <p:spPr>
          <a:xfrm>
            <a:off x="2692398" y="1514765"/>
            <a:ext cx="6815669" cy="1871900"/>
          </a:xfrm>
        </p:spPr>
        <p:txBody>
          <a:bodyPr>
            <a:noAutofit/>
          </a:bodyPr>
          <a:lstStyle/>
          <a:p>
            <a:r>
              <a:rPr lang="en-US" sz="4000" dirty="0"/>
              <a:t>Second stage of labor</a:t>
            </a:r>
            <a:br>
              <a:rPr lang="en-US" sz="4000" dirty="0"/>
            </a:br>
            <a:r>
              <a:rPr lang="en-US" sz="4000" dirty="0"/>
              <a:t>and perineal laceration prevention</a:t>
            </a:r>
          </a:p>
        </p:txBody>
      </p:sp>
      <p:sp>
        <p:nvSpPr>
          <p:cNvPr id="3" name="Subtitle 2">
            <a:extLst>
              <a:ext uri="{FF2B5EF4-FFF2-40B4-BE49-F238E27FC236}">
                <a16:creationId xmlns:a16="http://schemas.microsoft.com/office/drawing/2014/main" id="{26F728F7-F5B2-B7C2-AF60-94B01B3EC0B6}"/>
              </a:ext>
            </a:extLst>
          </p:cNvPr>
          <p:cNvSpPr>
            <a:spLocks noGrp="1"/>
          </p:cNvSpPr>
          <p:nvPr>
            <p:ph type="subTitle" idx="1"/>
          </p:nvPr>
        </p:nvSpPr>
        <p:spPr/>
        <p:txBody>
          <a:bodyPr>
            <a:normAutofit lnSpcReduction="10000"/>
          </a:bodyPr>
          <a:lstStyle/>
          <a:p>
            <a:r>
              <a:rPr lang="en-US" dirty="0" err="1" smtClean="0"/>
              <a:t>Shaghayegh</a:t>
            </a:r>
            <a:r>
              <a:rPr lang="en-US" dirty="0" smtClean="0"/>
              <a:t> </a:t>
            </a:r>
            <a:r>
              <a:rPr lang="en-US" dirty="0" err="1" smtClean="0"/>
              <a:t>Moradi</a:t>
            </a:r>
            <a:endParaRPr lang="en-US" dirty="0" smtClean="0"/>
          </a:p>
          <a:p>
            <a:r>
              <a:rPr lang="en-US" dirty="0" smtClean="0"/>
              <a:t>Assistant professor of OB &amp; GYN</a:t>
            </a:r>
          </a:p>
          <a:p>
            <a:r>
              <a:rPr lang="en-US" dirty="0" smtClean="0"/>
              <a:t>1402/11/14</a:t>
            </a:r>
            <a:endParaRPr lang="en-US" dirty="0"/>
          </a:p>
        </p:txBody>
      </p:sp>
    </p:spTree>
    <p:extLst>
      <p:ext uri="{BB962C8B-B14F-4D97-AF65-F5344CB8AC3E}">
        <p14:creationId xmlns:p14="http://schemas.microsoft.com/office/powerpoint/2010/main" val="266524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EA3B-5E1E-73EB-1FDC-DCEAC1EFBAE2}"/>
              </a:ext>
            </a:extLst>
          </p:cNvPr>
          <p:cNvSpPr>
            <a:spLocks noGrp="1"/>
          </p:cNvSpPr>
          <p:nvPr>
            <p:ph type="title"/>
          </p:nvPr>
        </p:nvSpPr>
        <p:spPr/>
        <p:txBody>
          <a:bodyPr/>
          <a:lstStyle/>
          <a:p>
            <a:r>
              <a:rPr lang="en-US" b="1" i="0" dirty="0">
                <a:solidFill>
                  <a:srgbClr val="232323"/>
                </a:solidFill>
                <a:effectLst/>
                <a:latin typeface="Noto Sans" panose="020B0502040504020204" pitchFamily="34" charset="0"/>
              </a:rPr>
              <a:t>Ultrasound</a:t>
            </a:r>
            <a:r>
              <a:rPr lang="en-US" b="0" i="0" dirty="0">
                <a:solidFill>
                  <a:srgbClr val="232323"/>
                </a:solidFill>
                <a:effectLst/>
                <a:latin typeface="Noto Sans" panose="020B0502040504020204" pitchFamily="34" charset="0"/>
              </a:rPr>
              <a:t> :</a:t>
            </a:r>
            <a:endParaRPr lang="en-US" dirty="0"/>
          </a:p>
        </p:txBody>
      </p:sp>
      <p:sp>
        <p:nvSpPr>
          <p:cNvPr id="3" name="Content Placeholder 2">
            <a:extLst>
              <a:ext uri="{FF2B5EF4-FFF2-40B4-BE49-F238E27FC236}">
                <a16:creationId xmlns:a16="http://schemas.microsoft.com/office/drawing/2014/main" id="{CD83A676-5D32-76A0-44ED-6E4CB2965E9D}"/>
              </a:ext>
            </a:extLst>
          </p:cNvPr>
          <p:cNvSpPr>
            <a:spLocks noGrp="1"/>
          </p:cNvSpPr>
          <p:nvPr>
            <p:ph idx="1"/>
          </p:nvPr>
        </p:nvSpPr>
        <p:spPr/>
        <p:txBody>
          <a:bodyPr>
            <a:normAutofit fontScale="92500" lnSpcReduction="10000"/>
          </a:bodyPr>
          <a:lstStyle/>
          <a:p>
            <a:pPr algn="l"/>
            <a:r>
              <a:rPr lang="en-US" b="0" i="0" dirty="0">
                <a:solidFill>
                  <a:srgbClr val="232323"/>
                </a:solidFill>
                <a:effectLst/>
                <a:latin typeface="Noto Sans" panose="020B0502040504020204" pitchFamily="34" charset="0"/>
              </a:rPr>
              <a:t>Ultrasound cannot be used to measure cervical dilation without the use of special equipment.</a:t>
            </a:r>
          </a:p>
          <a:p>
            <a:pPr algn="l"/>
            <a:r>
              <a:rPr lang="en-US" b="0" i="0" dirty="0">
                <a:solidFill>
                  <a:srgbClr val="232323"/>
                </a:solidFill>
                <a:effectLst/>
                <a:latin typeface="Noto Sans" panose="020B0502040504020204" pitchFamily="34" charset="0"/>
              </a:rPr>
              <a:t> Although not widely used clinically, it can document fetal </a:t>
            </a:r>
            <a:r>
              <a:rPr lang="en-US" sz="3200" b="0" i="0" dirty="0">
                <a:solidFill>
                  <a:srgbClr val="FF0000"/>
                </a:solidFill>
                <a:effectLst/>
                <a:latin typeface="Noto Sans" panose="020B0502040504020204" pitchFamily="34" charset="0"/>
              </a:rPr>
              <a:t>position </a:t>
            </a:r>
            <a:r>
              <a:rPr lang="en-US" b="0" i="0" dirty="0">
                <a:solidFill>
                  <a:srgbClr val="232323"/>
                </a:solidFill>
                <a:effectLst/>
                <a:latin typeface="Noto Sans" panose="020B0502040504020204" pitchFamily="34" charset="0"/>
              </a:rPr>
              <a:t>and </a:t>
            </a:r>
            <a:r>
              <a:rPr lang="en-US" sz="3200" b="0" i="0" dirty="0">
                <a:solidFill>
                  <a:srgbClr val="FF0000"/>
                </a:solidFill>
                <a:effectLst/>
                <a:latin typeface="Noto Sans" panose="020B0502040504020204" pitchFamily="34" charset="0"/>
              </a:rPr>
              <a:t>descent</a:t>
            </a:r>
            <a:r>
              <a:rPr lang="en-US" b="0" i="0" dirty="0">
                <a:solidFill>
                  <a:srgbClr val="232323"/>
                </a:solidFill>
                <a:effectLst/>
                <a:latin typeface="Noto Sans" panose="020B0502040504020204" pitchFamily="34" charset="0"/>
              </a:rPr>
              <a:t>, the </a:t>
            </a:r>
            <a:r>
              <a:rPr lang="en-US" sz="3200" b="0" i="0" dirty="0">
                <a:solidFill>
                  <a:srgbClr val="FF0000"/>
                </a:solidFill>
                <a:effectLst/>
                <a:latin typeface="Noto Sans" panose="020B0502040504020204" pitchFamily="34" charset="0"/>
              </a:rPr>
              <a:t>presence</a:t>
            </a:r>
            <a:r>
              <a:rPr lang="en-US" b="0" i="0" dirty="0">
                <a:solidFill>
                  <a:srgbClr val="232323"/>
                </a:solidFill>
                <a:effectLst/>
                <a:latin typeface="Noto Sans" panose="020B0502040504020204" pitchFamily="34" charset="0"/>
              </a:rPr>
              <a:t> and </a:t>
            </a:r>
            <a:r>
              <a:rPr lang="en-US" sz="3200" b="0" i="0" dirty="0">
                <a:solidFill>
                  <a:srgbClr val="FF0000"/>
                </a:solidFill>
                <a:effectLst/>
                <a:latin typeface="Noto Sans" panose="020B0502040504020204" pitchFamily="34" charset="0"/>
              </a:rPr>
              <a:t>extent of caput</a:t>
            </a:r>
            <a:r>
              <a:rPr lang="en-US" b="0" i="0" dirty="0">
                <a:solidFill>
                  <a:srgbClr val="232323"/>
                </a:solidFill>
                <a:effectLst/>
                <a:latin typeface="Noto Sans" panose="020B0502040504020204" pitchFamily="34" charset="0"/>
              </a:rPr>
              <a:t>, and </a:t>
            </a:r>
            <a:r>
              <a:rPr lang="en-US" sz="3200" b="0" i="0" dirty="0" smtClean="0">
                <a:solidFill>
                  <a:srgbClr val="FF0000"/>
                </a:solidFill>
                <a:effectLst/>
                <a:latin typeface="Noto Sans" panose="020B0502040504020204" pitchFamily="34" charset="0"/>
              </a:rPr>
              <a:t>rotation </a:t>
            </a:r>
            <a:r>
              <a:rPr lang="en-US" b="0" i="0" dirty="0" smtClean="0">
                <a:solidFill>
                  <a:srgbClr val="232323"/>
                </a:solidFill>
                <a:effectLst/>
                <a:latin typeface="Noto Sans" panose="020B0502040504020204" pitchFamily="34" charset="0"/>
              </a:rPr>
              <a:t>(</a:t>
            </a:r>
            <a:r>
              <a:rPr lang="en-US" b="0" i="0" dirty="0">
                <a:solidFill>
                  <a:srgbClr val="232323"/>
                </a:solidFill>
                <a:effectLst/>
                <a:latin typeface="Noto Sans" panose="020B0502040504020204" pitchFamily="34" charset="0"/>
              </a:rPr>
              <a:t>when performed serially) in the second stage. For assessing fetal position and </a:t>
            </a:r>
            <a:r>
              <a:rPr lang="en-US" b="0" i="0" dirty="0" smtClean="0">
                <a:solidFill>
                  <a:srgbClr val="232323"/>
                </a:solidFill>
                <a:effectLst/>
                <a:latin typeface="Noto Sans" panose="020B0502040504020204" pitchFamily="34" charset="0"/>
              </a:rPr>
              <a:t>station</a:t>
            </a:r>
          </a:p>
          <a:p>
            <a:pPr algn="l"/>
            <a:r>
              <a:rPr lang="en-US" b="0" i="0" dirty="0" smtClean="0">
                <a:solidFill>
                  <a:srgbClr val="232323"/>
                </a:solidFill>
                <a:effectLst/>
                <a:latin typeface="Noto Sans" panose="020B0502040504020204" pitchFamily="34" charset="0"/>
              </a:rPr>
              <a:t> </a:t>
            </a:r>
            <a:r>
              <a:rPr lang="en-US" dirty="0">
                <a:solidFill>
                  <a:srgbClr val="232323"/>
                </a:solidFill>
                <a:latin typeface="Noto Sans" panose="020B0502040504020204" pitchFamily="34" charset="0"/>
              </a:rPr>
              <a:t>I</a:t>
            </a:r>
            <a:r>
              <a:rPr lang="en-US" b="0" i="0" dirty="0" smtClean="0">
                <a:solidFill>
                  <a:srgbClr val="232323"/>
                </a:solidFill>
                <a:effectLst/>
                <a:latin typeface="Noto Sans" panose="020B0502040504020204" pitchFamily="34" charset="0"/>
              </a:rPr>
              <a:t>t </a:t>
            </a:r>
            <a:r>
              <a:rPr lang="en-US" b="0" i="0" dirty="0">
                <a:solidFill>
                  <a:srgbClr val="232323"/>
                </a:solidFill>
                <a:effectLst/>
                <a:latin typeface="Noto Sans" panose="020B0502040504020204" pitchFamily="34" charset="0"/>
              </a:rPr>
              <a:t>appears to be more objective and reproducible than digital examination.</a:t>
            </a:r>
          </a:p>
          <a:p>
            <a:pPr marL="0" indent="0">
              <a:buNone/>
            </a:pPr>
            <a:endParaRPr lang="en-US" dirty="0"/>
          </a:p>
        </p:txBody>
      </p:sp>
    </p:spTree>
    <p:extLst>
      <p:ext uri="{BB962C8B-B14F-4D97-AF65-F5344CB8AC3E}">
        <p14:creationId xmlns:p14="http://schemas.microsoft.com/office/powerpoint/2010/main" val="361112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136900" y="0"/>
            <a:ext cx="5918200" cy="6477000"/>
          </a:xfrm>
          <a:prstGeom prst="rect">
            <a:avLst/>
          </a:prstGeom>
        </p:spPr>
      </p:pic>
    </p:spTree>
    <p:extLst>
      <p:ext uri="{BB962C8B-B14F-4D97-AF65-F5344CB8AC3E}">
        <p14:creationId xmlns:p14="http://schemas.microsoft.com/office/powerpoint/2010/main" val="258557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D41DE-59E9-D818-F019-9F6871590C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E40947-1BB1-47EB-E4D3-3F4198FC520E}"/>
              </a:ext>
            </a:extLst>
          </p:cNvPr>
          <p:cNvSpPr>
            <a:spLocks noGrp="1"/>
          </p:cNvSpPr>
          <p:nvPr>
            <p:ph idx="1"/>
          </p:nvPr>
        </p:nvSpPr>
        <p:spPr/>
        <p:txBody>
          <a:bodyPr>
            <a:normAutofit/>
          </a:bodyPr>
          <a:lstStyle/>
          <a:p>
            <a:pPr algn="l"/>
            <a:r>
              <a:rPr lang="en-US" b="0" i="0" dirty="0" smtClean="0">
                <a:solidFill>
                  <a:srgbClr val="232323"/>
                </a:solidFill>
                <a:effectLst/>
                <a:latin typeface="Noto Sans" panose="020B0502040504020204" pitchFamily="34" charset="0"/>
              </a:rPr>
              <a:t>When </a:t>
            </a:r>
            <a:r>
              <a:rPr lang="en-US" b="0" i="0" dirty="0">
                <a:solidFill>
                  <a:srgbClr val="232323"/>
                </a:solidFill>
                <a:effectLst/>
                <a:latin typeface="Noto Sans" panose="020B0502040504020204" pitchFamily="34" charset="0"/>
              </a:rPr>
              <a:t>the ultrasound is performed at the beginning of the second stage, this technique may be used to predict the likelihood of spontaneous vaginal birth. In a meta-analysis (8 studies, 887 pregnancies), </a:t>
            </a:r>
            <a:r>
              <a:rPr lang="en-US" b="0" i="0" dirty="0" err="1">
                <a:solidFill>
                  <a:schemeClr val="accent4"/>
                </a:solidFill>
                <a:effectLst/>
                <a:latin typeface="Noto Sans" panose="020B0502040504020204" pitchFamily="34" charset="0"/>
              </a:rPr>
              <a:t>AoPs</a:t>
            </a:r>
            <a:r>
              <a:rPr lang="en-US" b="0" i="0" dirty="0">
                <a:solidFill>
                  <a:schemeClr val="accent4"/>
                </a:solidFill>
                <a:effectLst/>
                <a:latin typeface="Noto Sans" panose="020B0502040504020204" pitchFamily="34" charset="0"/>
              </a:rPr>
              <a:t> from 108 to 119 degrees</a:t>
            </a:r>
            <a:r>
              <a:rPr lang="en-US" b="0" i="0" dirty="0">
                <a:solidFill>
                  <a:srgbClr val="232323"/>
                </a:solidFill>
                <a:effectLst/>
                <a:latin typeface="Noto Sans" panose="020B0502040504020204" pitchFamily="34" charset="0"/>
              </a:rPr>
              <a:t> yielded the highest sensitivity (94 percent) and</a:t>
            </a:r>
            <a:r>
              <a:rPr lang="en-US" b="0" i="0" dirty="0">
                <a:solidFill>
                  <a:schemeClr val="accent4"/>
                </a:solidFill>
                <a:effectLst/>
                <a:latin typeface="Noto Sans" panose="020B0502040504020204" pitchFamily="34" charset="0"/>
              </a:rPr>
              <a:t> </a:t>
            </a:r>
            <a:r>
              <a:rPr lang="en-US" b="0" i="0" dirty="0" err="1">
                <a:solidFill>
                  <a:schemeClr val="accent4"/>
                </a:solidFill>
                <a:effectLst/>
                <a:latin typeface="Noto Sans" panose="020B0502040504020204" pitchFamily="34" charset="0"/>
              </a:rPr>
              <a:t>AoPs</a:t>
            </a:r>
            <a:r>
              <a:rPr lang="en-US" b="0" i="0" dirty="0">
                <a:solidFill>
                  <a:schemeClr val="accent4"/>
                </a:solidFill>
                <a:effectLst/>
                <a:latin typeface="Noto Sans" panose="020B0502040504020204" pitchFamily="34" charset="0"/>
              </a:rPr>
              <a:t> from 141 to 153 degrees yielded the highest specificity</a:t>
            </a:r>
            <a:r>
              <a:rPr lang="en-US" b="0" i="0" dirty="0">
                <a:solidFill>
                  <a:srgbClr val="232323"/>
                </a:solidFill>
                <a:effectLst/>
                <a:latin typeface="Noto Sans" panose="020B0502040504020204" pitchFamily="34" charset="0"/>
              </a:rPr>
              <a:t> (82 percent) for predicting spontaneous vaginal birth.</a:t>
            </a:r>
          </a:p>
          <a:p>
            <a:endParaRPr lang="en-US" dirty="0"/>
          </a:p>
        </p:txBody>
      </p:sp>
    </p:spTree>
    <p:extLst>
      <p:ext uri="{BB962C8B-B14F-4D97-AF65-F5344CB8AC3E}">
        <p14:creationId xmlns:p14="http://schemas.microsoft.com/office/powerpoint/2010/main" val="278447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3F65-E905-1BF3-4302-6CB465334C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2F2E15-ED8A-D1B6-1D24-059D5202BE7D}"/>
              </a:ext>
            </a:extLst>
          </p:cNvPr>
          <p:cNvSpPr>
            <a:spLocks noGrp="1"/>
          </p:cNvSpPr>
          <p:nvPr>
            <p:ph idx="1"/>
          </p:nvPr>
        </p:nvSpPr>
        <p:spPr/>
        <p:txBody>
          <a:bodyPr/>
          <a:lstStyle/>
          <a:p>
            <a:r>
              <a:rPr lang="en-US" b="0" i="0" dirty="0">
                <a:solidFill>
                  <a:srgbClr val="232323"/>
                </a:solidFill>
                <a:effectLst/>
                <a:latin typeface="Noto Sans" panose="020B0502040504020204" pitchFamily="34" charset="0"/>
              </a:rPr>
              <a:t>Another approach is to measure </a:t>
            </a:r>
            <a:r>
              <a:rPr lang="en-US" b="0" i="0" dirty="0">
                <a:solidFill>
                  <a:srgbClr val="FF0000"/>
                </a:solidFill>
                <a:effectLst/>
                <a:latin typeface="Noto Sans" panose="020B0502040504020204" pitchFamily="34" charset="0"/>
              </a:rPr>
              <a:t>the head to perineum distance</a:t>
            </a:r>
            <a:r>
              <a:rPr lang="en-US" b="0" i="0" dirty="0">
                <a:solidFill>
                  <a:srgbClr val="232323"/>
                </a:solidFill>
                <a:effectLst/>
                <a:latin typeface="Noto Sans" panose="020B0502040504020204" pitchFamily="34" charset="0"/>
              </a:rPr>
              <a:t> (HPD) serially to assess descent over time; however, station cannot be determined because the HPD measurement does not account for the curvature of the birth canal. In a study of nulliparous patients in spontaneous labor at term, </a:t>
            </a:r>
            <a:r>
              <a:rPr lang="en-US" b="0" i="0" dirty="0">
                <a:solidFill>
                  <a:srgbClr val="FF0000"/>
                </a:solidFill>
                <a:effectLst/>
                <a:latin typeface="Noto Sans" panose="020B0502040504020204" pitchFamily="34" charset="0"/>
              </a:rPr>
              <a:t>HPD of 30 mm and </a:t>
            </a:r>
            <a:r>
              <a:rPr lang="en-US" b="0" i="0" dirty="0" err="1">
                <a:solidFill>
                  <a:srgbClr val="FF0000"/>
                </a:solidFill>
                <a:effectLst/>
                <a:latin typeface="Noto Sans" panose="020B0502040504020204" pitchFamily="34" charset="0"/>
              </a:rPr>
              <a:t>AoP</a:t>
            </a:r>
            <a:r>
              <a:rPr lang="en-US" b="0" i="0" dirty="0">
                <a:solidFill>
                  <a:srgbClr val="FF0000"/>
                </a:solidFill>
                <a:effectLst/>
                <a:latin typeface="Noto Sans" panose="020B0502040504020204" pitchFamily="34" charset="0"/>
              </a:rPr>
              <a:t> 125 degrees each predicted birth within three hours </a:t>
            </a:r>
            <a:r>
              <a:rPr lang="en-US" b="0" i="0" dirty="0">
                <a:solidFill>
                  <a:srgbClr val="232323"/>
                </a:solidFill>
                <a:effectLst/>
                <a:latin typeface="Noto Sans" panose="020B0502040504020204" pitchFamily="34" charset="0"/>
              </a:rPr>
              <a:t>(95% CI 2.5-3.8 hours and 2.4-3.7 hours, respectively) in those who went on to have a vaginal birth .</a:t>
            </a:r>
          </a:p>
          <a:p>
            <a:endParaRPr lang="en-US" dirty="0"/>
          </a:p>
        </p:txBody>
      </p:sp>
    </p:spTree>
    <p:extLst>
      <p:ext uri="{BB962C8B-B14F-4D97-AF65-F5344CB8AC3E}">
        <p14:creationId xmlns:p14="http://schemas.microsoft.com/office/powerpoint/2010/main" val="2274590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136900" y="0"/>
            <a:ext cx="5918200" cy="6477000"/>
          </a:xfrm>
          <a:prstGeom prst="rect">
            <a:avLst/>
          </a:prstGeom>
        </p:spPr>
      </p:pic>
    </p:spTree>
    <p:extLst>
      <p:ext uri="{BB962C8B-B14F-4D97-AF65-F5344CB8AC3E}">
        <p14:creationId xmlns:p14="http://schemas.microsoft.com/office/powerpoint/2010/main" val="85070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2771-1284-5E97-1A27-F8DD6C9896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B73F78-FC6B-BB6C-BEB5-B7B23FA10FFF}"/>
              </a:ext>
            </a:extLst>
          </p:cNvPr>
          <p:cNvSpPr>
            <a:spLocks noGrp="1"/>
          </p:cNvSpPr>
          <p:nvPr>
            <p:ph idx="1"/>
          </p:nvPr>
        </p:nvSpPr>
        <p:spPr/>
        <p:txBody>
          <a:bodyPr>
            <a:normAutofit fontScale="92500"/>
          </a:bodyPr>
          <a:lstStyle/>
          <a:p>
            <a:pPr marL="0" indent="0" algn="l">
              <a:buNone/>
            </a:pPr>
            <a:r>
              <a:rPr lang="en-US" b="1" i="0" dirty="0">
                <a:solidFill>
                  <a:srgbClr val="232323"/>
                </a:solidFill>
                <a:effectLst/>
                <a:latin typeface="Noto Sans" panose="020B0502040504020204" pitchFamily="34" charset="0"/>
              </a:rPr>
              <a:t>Non-occiput anterior </a:t>
            </a:r>
            <a:r>
              <a:rPr lang="en-US" b="1" i="0" dirty="0" smtClean="0">
                <a:solidFill>
                  <a:srgbClr val="232323"/>
                </a:solidFill>
                <a:effectLst/>
                <a:latin typeface="Noto Sans" panose="020B0502040504020204" pitchFamily="34" charset="0"/>
              </a:rPr>
              <a:t>position</a:t>
            </a:r>
            <a:r>
              <a:rPr lang="en-US" dirty="0" smtClean="0">
                <a:solidFill>
                  <a:srgbClr val="232323"/>
                </a:solidFill>
                <a:latin typeface="Noto Sans" panose="020B0502040504020204" pitchFamily="34" charset="0"/>
              </a:rPr>
              <a:t>: </a:t>
            </a:r>
            <a:r>
              <a:rPr lang="en-US" b="0" i="0" dirty="0" smtClean="0">
                <a:solidFill>
                  <a:srgbClr val="232323"/>
                </a:solidFill>
                <a:effectLst/>
                <a:latin typeface="Noto Sans" panose="020B0502040504020204" pitchFamily="34" charset="0"/>
              </a:rPr>
              <a:t>The </a:t>
            </a:r>
            <a:r>
              <a:rPr lang="en-US" b="0" i="0" dirty="0">
                <a:solidFill>
                  <a:srgbClr val="232323"/>
                </a:solidFill>
                <a:effectLst/>
                <a:latin typeface="Noto Sans" panose="020B0502040504020204" pitchFamily="34" charset="0"/>
              </a:rPr>
              <a:t>length of the second stage appears to correlate with the degree of rotation away from occiput anterior (OA</a:t>
            </a:r>
            <a:r>
              <a:rPr lang="en-US" b="0" i="0" dirty="0" smtClean="0">
                <a:solidFill>
                  <a:srgbClr val="232323"/>
                </a:solidFill>
                <a:effectLst/>
                <a:latin typeface="Noto Sans" panose="020B0502040504020204" pitchFamily="34" charset="0"/>
              </a:rPr>
              <a:t>).</a:t>
            </a:r>
            <a:endParaRPr lang="en-US" b="0" i="0" dirty="0">
              <a:solidFill>
                <a:srgbClr val="232323"/>
              </a:solidFill>
              <a:effectLst/>
              <a:latin typeface="Noto Sans" panose="020B0502040504020204" pitchFamily="34" charset="0"/>
            </a:endParaRPr>
          </a:p>
          <a:p>
            <a:pPr marL="0" indent="0" algn="l">
              <a:buNone/>
            </a:pPr>
            <a:r>
              <a:rPr lang="en-US" b="0" i="0" dirty="0">
                <a:solidFill>
                  <a:srgbClr val="232323"/>
                </a:solidFill>
                <a:effectLst/>
                <a:latin typeface="Times New Roman" panose="02020603050405020304" pitchFamily="18" charset="0"/>
              </a:rPr>
              <a:t>●</a:t>
            </a:r>
            <a:r>
              <a:rPr lang="en-US" b="1" i="0" dirty="0" smtClean="0">
                <a:solidFill>
                  <a:srgbClr val="232323"/>
                </a:solidFill>
                <a:effectLst/>
                <a:latin typeface="Noto Sans" panose="020B0502040504020204" pitchFamily="34" charset="0"/>
              </a:rPr>
              <a:t>Diagnosis</a:t>
            </a:r>
            <a:r>
              <a:rPr lang="en-US" dirty="0">
                <a:solidFill>
                  <a:srgbClr val="232323"/>
                </a:solidFill>
                <a:latin typeface="Noto Sans" panose="020B0502040504020204" pitchFamily="34" charset="0"/>
              </a:rPr>
              <a:t>:</a:t>
            </a:r>
            <a:r>
              <a:rPr lang="en-US" b="0" i="0" dirty="0" smtClean="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The diagnosis can be </a:t>
            </a:r>
            <a:r>
              <a:rPr lang="en-US" b="0" i="0" dirty="0">
                <a:solidFill>
                  <a:srgbClr val="FF0000"/>
                </a:solidFill>
                <a:effectLst/>
                <a:latin typeface="Noto Sans" panose="020B0502040504020204" pitchFamily="34" charset="0"/>
              </a:rPr>
              <a:t>made digitally</a:t>
            </a:r>
            <a:r>
              <a:rPr lang="en-US" b="0" i="0" dirty="0">
                <a:solidFill>
                  <a:srgbClr val="232323"/>
                </a:solidFill>
                <a:effectLst/>
                <a:latin typeface="Noto Sans" panose="020B0502040504020204" pitchFamily="34" charset="0"/>
              </a:rPr>
              <a:t>, but </a:t>
            </a:r>
            <a:r>
              <a:rPr lang="en-US" b="0" i="0" dirty="0">
                <a:solidFill>
                  <a:srgbClr val="FF0000"/>
                </a:solidFill>
                <a:effectLst/>
                <a:latin typeface="Noto Sans" panose="020B0502040504020204" pitchFamily="34" charset="0"/>
              </a:rPr>
              <a:t>ultrasound is more accurate </a:t>
            </a:r>
            <a:r>
              <a:rPr lang="en-US" b="0" i="0" dirty="0">
                <a:solidFill>
                  <a:srgbClr val="232323"/>
                </a:solidFill>
                <a:effectLst/>
                <a:latin typeface="Noto Sans" panose="020B0502040504020204" pitchFamily="34" charset="0"/>
              </a:rPr>
              <a:t>. Many fetuses actually enter labor in either OP or OT position and then undergo spontaneous rotation to OA during labor. </a:t>
            </a:r>
            <a:endParaRPr lang="en-US" b="0" i="0" dirty="0" smtClean="0">
              <a:solidFill>
                <a:srgbClr val="232323"/>
              </a:solidFill>
              <a:effectLst/>
              <a:latin typeface="Noto Sans" panose="020B0502040504020204" pitchFamily="34" charset="0"/>
            </a:endParaRPr>
          </a:p>
          <a:p>
            <a:pPr marL="0" indent="0" algn="l">
              <a:buNone/>
            </a:pPr>
            <a:r>
              <a:rPr lang="en-US" b="0" i="0" dirty="0" smtClean="0">
                <a:solidFill>
                  <a:schemeClr val="accent2">
                    <a:lumMod val="75000"/>
                  </a:schemeClr>
                </a:solidFill>
                <a:effectLst/>
                <a:latin typeface="Noto Sans" panose="020B0502040504020204" pitchFamily="34" charset="0"/>
              </a:rPr>
              <a:t>Protraction </a:t>
            </a:r>
            <a:r>
              <a:rPr lang="en-US" b="0" i="0" dirty="0">
                <a:solidFill>
                  <a:schemeClr val="accent2">
                    <a:lumMod val="75000"/>
                  </a:schemeClr>
                </a:solidFill>
                <a:effectLst/>
                <a:latin typeface="Noto Sans" panose="020B0502040504020204" pitchFamily="34" charset="0"/>
              </a:rPr>
              <a:t>and arrest disorders associated with malposition occur when rotation to OA does not occur or is slow to occur during labor.</a:t>
            </a:r>
          </a:p>
          <a:p>
            <a:endParaRPr lang="en-US" dirty="0"/>
          </a:p>
        </p:txBody>
      </p:sp>
    </p:spTree>
    <p:extLst>
      <p:ext uri="{BB962C8B-B14F-4D97-AF65-F5344CB8AC3E}">
        <p14:creationId xmlns:p14="http://schemas.microsoft.com/office/powerpoint/2010/main" val="2915284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D338-61D1-19C1-C832-E44C8EBB9380}"/>
              </a:ext>
            </a:extLst>
          </p:cNvPr>
          <p:cNvSpPr>
            <a:spLocks noGrp="1"/>
          </p:cNvSpPr>
          <p:nvPr>
            <p:ph type="title"/>
          </p:nvPr>
        </p:nvSpPr>
        <p:spPr/>
        <p:txBody>
          <a:bodyPr/>
          <a:lstStyle/>
          <a:p>
            <a:r>
              <a:rPr lang="en-US" b="1" dirty="0" err="1">
                <a:solidFill>
                  <a:srgbClr val="232323"/>
                </a:solidFill>
                <a:latin typeface="Noto Sans" panose="020B0502040504020204" pitchFamily="34" charset="0"/>
              </a:rPr>
              <a:t>Cephalopelvic</a:t>
            </a:r>
            <a:r>
              <a:rPr lang="en-US" b="1" dirty="0">
                <a:solidFill>
                  <a:srgbClr val="232323"/>
                </a:solidFill>
                <a:latin typeface="Noto Sans" panose="020B0502040504020204" pitchFamily="34" charset="0"/>
              </a:rPr>
              <a:t> </a:t>
            </a:r>
            <a:r>
              <a:rPr lang="en-US" b="1" dirty="0" smtClean="0">
                <a:solidFill>
                  <a:srgbClr val="232323"/>
                </a:solidFill>
                <a:latin typeface="Noto Sans" panose="020B0502040504020204" pitchFamily="34" charset="0"/>
              </a:rPr>
              <a:t>disproportion:</a:t>
            </a:r>
            <a:endParaRPr lang="en-US" dirty="0"/>
          </a:p>
        </p:txBody>
      </p:sp>
      <p:sp>
        <p:nvSpPr>
          <p:cNvPr id="3" name="Content Placeholder 2">
            <a:extLst>
              <a:ext uri="{FF2B5EF4-FFF2-40B4-BE49-F238E27FC236}">
                <a16:creationId xmlns:a16="http://schemas.microsoft.com/office/drawing/2014/main" id="{D18B2197-DCD6-37B3-76B4-3760515EA7D8}"/>
              </a:ext>
            </a:extLst>
          </p:cNvPr>
          <p:cNvSpPr>
            <a:spLocks noGrp="1"/>
          </p:cNvSpPr>
          <p:nvPr>
            <p:ph idx="1"/>
          </p:nvPr>
        </p:nvSpPr>
        <p:spPr/>
        <p:txBody>
          <a:bodyPr>
            <a:normAutofit fontScale="77500" lnSpcReduction="20000"/>
          </a:bodyPr>
          <a:lstStyle/>
          <a:p>
            <a:pPr algn="l"/>
            <a:r>
              <a:rPr lang="en-US" b="0" i="0" dirty="0">
                <a:solidFill>
                  <a:srgbClr val="232323"/>
                </a:solidFill>
                <a:effectLst/>
                <a:latin typeface="Noto Sans" panose="020B0502040504020204" pitchFamily="34" charset="0"/>
              </a:rPr>
              <a:t> A disproportion in the size of the fetus relative to the maternal pelvis can result in </a:t>
            </a:r>
            <a:r>
              <a:rPr lang="en-US" b="0" i="0" dirty="0">
                <a:solidFill>
                  <a:srgbClr val="FF0000"/>
                </a:solidFill>
                <a:effectLst/>
                <a:latin typeface="Noto Sans" panose="020B0502040504020204" pitchFamily="34" charset="0"/>
              </a:rPr>
              <a:t>failure to progress in the second stage and has been termed cephalopelvic disproportion (CPD)</a:t>
            </a:r>
            <a:r>
              <a:rPr lang="en-US" b="0" i="0" dirty="0">
                <a:solidFill>
                  <a:srgbClr val="232323"/>
                </a:solidFill>
                <a:effectLst/>
                <a:latin typeface="Noto Sans" panose="020B0502040504020204" pitchFamily="34" charset="0"/>
              </a:rPr>
              <a:t>. </a:t>
            </a:r>
            <a:endParaRPr lang="en-US" b="0" i="0" dirty="0" smtClean="0">
              <a:solidFill>
                <a:srgbClr val="232323"/>
              </a:solidFill>
              <a:effectLst/>
              <a:latin typeface="Noto Sans" panose="020B0502040504020204" pitchFamily="34" charset="0"/>
            </a:endParaRPr>
          </a:p>
          <a:p>
            <a:pPr algn="l"/>
            <a:r>
              <a:rPr lang="en-US" b="0" i="0" dirty="0" smtClean="0">
                <a:solidFill>
                  <a:srgbClr val="232323"/>
                </a:solidFill>
                <a:effectLst/>
                <a:latin typeface="Noto Sans" panose="020B0502040504020204" pitchFamily="34" charset="0"/>
              </a:rPr>
              <a:t>This </a:t>
            </a:r>
            <a:r>
              <a:rPr lang="en-US" b="0" i="0" dirty="0">
                <a:solidFill>
                  <a:srgbClr val="232323"/>
                </a:solidFill>
                <a:effectLst/>
                <a:latin typeface="Noto Sans" panose="020B0502040504020204" pitchFamily="34" charset="0"/>
              </a:rPr>
              <a:t>may be due to fetal malposition (</a:t>
            </a:r>
            <a:r>
              <a:rPr lang="en-US" b="0" i="0" dirty="0" err="1">
                <a:solidFill>
                  <a:srgbClr val="232323"/>
                </a:solidFill>
                <a:effectLst/>
                <a:latin typeface="Noto Sans" panose="020B0502040504020204" pitchFamily="34" charset="0"/>
              </a:rPr>
              <a:t>eg</a:t>
            </a:r>
            <a:r>
              <a:rPr lang="en-US" b="0" i="0" dirty="0">
                <a:solidFill>
                  <a:srgbClr val="232323"/>
                </a:solidFill>
                <a:effectLst/>
                <a:latin typeface="Noto Sans" panose="020B0502040504020204" pitchFamily="34" charset="0"/>
              </a:rPr>
              <a:t>, extended or </a:t>
            </a:r>
            <a:r>
              <a:rPr lang="en-US" b="0" i="0" dirty="0" err="1">
                <a:solidFill>
                  <a:srgbClr val="232323"/>
                </a:solidFill>
                <a:effectLst/>
                <a:latin typeface="Noto Sans" panose="020B0502040504020204" pitchFamily="34" charset="0"/>
              </a:rPr>
              <a:t>asynclitic</a:t>
            </a:r>
            <a:r>
              <a:rPr lang="en-US" b="0" i="0" dirty="0">
                <a:solidFill>
                  <a:srgbClr val="232323"/>
                </a:solidFill>
                <a:effectLst/>
                <a:latin typeface="Noto Sans" panose="020B0502040504020204" pitchFamily="34" charset="0"/>
              </a:rPr>
              <a:t> fetal head, occiput posterior [OP] or transverse position) or malpresentation (mentum posterior, brow) rather than a true disparity between fetal size and maternal pelvic dimensions. </a:t>
            </a:r>
            <a:endParaRPr lang="en-US" b="0" i="0" dirty="0" smtClean="0">
              <a:solidFill>
                <a:srgbClr val="232323"/>
              </a:solidFill>
              <a:effectLst/>
              <a:latin typeface="Noto Sans" panose="020B0502040504020204" pitchFamily="34" charset="0"/>
            </a:endParaRPr>
          </a:p>
          <a:p>
            <a:pPr algn="l"/>
            <a:r>
              <a:rPr lang="en-US" b="0" i="0" dirty="0" smtClean="0">
                <a:solidFill>
                  <a:srgbClr val="232323"/>
                </a:solidFill>
                <a:effectLst/>
                <a:latin typeface="Noto Sans" panose="020B0502040504020204" pitchFamily="34" charset="0"/>
              </a:rPr>
              <a:t>These </a:t>
            </a:r>
            <a:r>
              <a:rPr lang="en-US" b="0" i="0" dirty="0">
                <a:solidFill>
                  <a:srgbClr val="232323"/>
                </a:solidFill>
                <a:effectLst/>
                <a:latin typeface="Noto Sans" panose="020B0502040504020204" pitchFamily="34" charset="0"/>
              </a:rPr>
              <a:t>factors may result in reduced force from the fetal head to the cervix, which has been associated with a protracted labor course. However, true CPD may occur if the fetus has a large surface anomaly (</a:t>
            </a:r>
            <a:r>
              <a:rPr lang="en-US" b="0" i="0" dirty="0" err="1">
                <a:solidFill>
                  <a:srgbClr val="232323"/>
                </a:solidFill>
                <a:effectLst/>
                <a:latin typeface="Noto Sans" panose="020B0502040504020204" pitchFamily="34" charset="0"/>
              </a:rPr>
              <a:t>eg</a:t>
            </a:r>
            <a:r>
              <a:rPr lang="en-US" b="0" i="0" dirty="0">
                <a:solidFill>
                  <a:srgbClr val="232323"/>
                </a:solidFill>
                <a:effectLst/>
                <a:latin typeface="Noto Sans" panose="020B0502040504020204" pitchFamily="34" charset="0"/>
              </a:rPr>
              <a:t>, teratoma, conjoined twin), the maternal pelvic anatomy is not conducive to fetal passage or is deformed (</a:t>
            </a:r>
            <a:r>
              <a:rPr lang="en-US" b="0" i="0" dirty="0" err="1">
                <a:solidFill>
                  <a:srgbClr val="232323"/>
                </a:solidFill>
                <a:effectLst/>
                <a:latin typeface="Noto Sans" panose="020B0502040504020204" pitchFamily="34" charset="0"/>
              </a:rPr>
              <a:t>eg</a:t>
            </a:r>
            <a:r>
              <a:rPr lang="en-US" b="0" i="0" dirty="0">
                <a:solidFill>
                  <a:srgbClr val="232323"/>
                </a:solidFill>
                <a:effectLst/>
                <a:latin typeface="Noto Sans" panose="020B0502040504020204" pitchFamily="34" charset="0"/>
              </a:rPr>
              <a:t>, after pelvic trauma), or the fetus is extremely </a:t>
            </a:r>
            <a:r>
              <a:rPr lang="en-US" b="0" i="0" dirty="0" smtClean="0">
                <a:solidFill>
                  <a:srgbClr val="232323"/>
                </a:solidFill>
                <a:effectLst/>
                <a:latin typeface="Noto Sans" panose="020B0502040504020204" pitchFamily="34" charset="0"/>
              </a:rPr>
              <a:t>large</a:t>
            </a:r>
            <a:endParaRPr lang="en-US" dirty="0"/>
          </a:p>
        </p:txBody>
      </p:sp>
    </p:spTree>
    <p:extLst>
      <p:ext uri="{BB962C8B-B14F-4D97-AF65-F5344CB8AC3E}">
        <p14:creationId xmlns:p14="http://schemas.microsoft.com/office/powerpoint/2010/main" val="288023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8133-FC22-10BA-20CA-C307C3B0B57F}"/>
              </a:ext>
            </a:extLst>
          </p:cNvPr>
          <p:cNvSpPr>
            <a:spLocks noGrp="1"/>
          </p:cNvSpPr>
          <p:nvPr>
            <p:ph type="title"/>
          </p:nvPr>
        </p:nvSpPr>
        <p:spPr/>
        <p:txBody>
          <a:bodyPr/>
          <a:lstStyle/>
          <a:p>
            <a:r>
              <a:rPr lang="en-US" b="1" dirty="0" smtClean="0">
                <a:solidFill>
                  <a:srgbClr val="232323"/>
                </a:solidFill>
                <a:latin typeface="Noto Sans" panose="020B0502040504020204" pitchFamily="34" charset="0"/>
              </a:rPr>
              <a:t>Diagnosis</a:t>
            </a:r>
            <a:r>
              <a:rPr lang="en-US" dirty="0" smtClean="0">
                <a:solidFill>
                  <a:srgbClr val="232323"/>
                </a:solidFill>
                <a:latin typeface="Noto Sans" panose="020B0502040504020204" pitchFamily="34" charset="0"/>
              </a:rPr>
              <a:t>:</a:t>
            </a:r>
            <a:endParaRPr lang="en-US" dirty="0"/>
          </a:p>
        </p:txBody>
      </p:sp>
      <p:sp>
        <p:nvSpPr>
          <p:cNvPr id="3" name="Content Placeholder 2">
            <a:extLst>
              <a:ext uri="{FF2B5EF4-FFF2-40B4-BE49-F238E27FC236}">
                <a16:creationId xmlns:a16="http://schemas.microsoft.com/office/drawing/2014/main" id="{67EFDE95-F5E5-3317-215F-A7FCA53A227C}"/>
              </a:ext>
            </a:extLst>
          </p:cNvPr>
          <p:cNvSpPr>
            <a:spLocks noGrp="1"/>
          </p:cNvSpPr>
          <p:nvPr>
            <p:ph idx="1"/>
          </p:nvPr>
        </p:nvSpPr>
        <p:spPr/>
        <p:txBody>
          <a:bodyPr>
            <a:normAutofit fontScale="85000" lnSpcReduction="10000"/>
          </a:bodyPr>
          <a:lstStyle/>
          <a:p>
            <a:pPr algn="l"/>
            <a:r>
              <a:rPr lang="en-US" b="0" i="0" dirty="0" smtClean="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CPD is a subjective clinical assessment based on physical examination and course of labor. It usually manifests as a prolonged second stage but may manifest as failure of the head to engage. </a:t>
            </a:r>
            <a:r>
              <a:rPr lang="en-US" b="0" i="0" dirty="0">
                <a:solidFill>
                  <a:srgbClr val="FF0000"/>
                </a:solidFill>
                <a:effectLst/>
                <a:latin typeface="Noto Sans" panose="020B0502040504020204" pitchFamily="34" charset="0"/>
              </a:rPr>
              <a:t>In a small prospective study of nulliparous patients in active labor</a:t>
            </a:r>
            <a:r>
              <a:rPr lang="en-US" b="0" i="0" dirty="0">
                <a:solidFill>
                  <a:srgbClr val="232323"/>
                </a:solidFill>
                <a:effectLst/>
                <a:latin typeface="Noto Sans" panose="020B0502040504020204" pitchFamily="34" charset="0"/>
              </a:rPr>
              <a:t>, a</a:t>
            </a:r>
            <a:r>
              <a:rPr lang="en-US" b="0" i="0" dirty="0">
                <a:solidFill>
                  <a:srgbClr val="FF0000"/>
                </a:solidFill>
                <a:effectLst/>
                <a:latin typeface="Noto Sans" panose="020B0502040504020204" pitchFamily="34" charset="0"/>
              </a:rPr>
              <a:t> floating head (station ≥-3) at 7 cm dilation was predictive of eventual cesarean birth in 100 percent of cases </a:t>
            </a:r>
          </a:p>
          <a:p>
            <a:pPr algn="l"/>
            <a:r>
              <a:rPr lang="en-US" b="0" i="0" dirty="0" smtClean="0">
                <a:solidFill>
                  <a:srgbClr val="232323"/>
                </a:solidFill>
                <a:effectLst/>
                <a:latin typeface="Noto Sans" panose="020B0502040504020204" pitchFamily="34" charset="0"/>
              </a:rPr>
              <a:t>Clinical </a:t>
            </a:r>
            <a:r>
              <a:rPr lang="en-US" b="0" i="0" dirty="0">
                <a:solidFill>
                  <a:srgbClr val="232323"/>
                </a:solidFill>
                <a:effectLst/>
                <a:latin typeface="Noto Sans" panose="020B0502040504020204" pitchFamily="34" charset="0"/>
              </a:rPr>
              <a:t>and radiologic assessments of the maternal pelvis and fetal size (</a:t>
            </a:r>
            <a:r>
              <a:rPr lang="en-US" b="0" i="0" dirty="0" err="1">
                <a:solidFill>
                  <a:srgbClr val="232323"/>
                </a:solidFill>
                <a:effectLst/>
                <a:latin typeface="Noto Sans" panose="020B0502040504020204" pitchFamily="34" charset="0"/>
              </a:rPr>
              <a:t>ie</a:t>
            </a:r>
            <a:r>
              <a:rPr lang="en-US" b="0" i="0" dirty="0">
                <a:solidFill>
                  <a:srgbClr val="232323"/>
                </a:solidFill>
                <a:effectLst/>
                <a:latin typeface="Noto Sans" panose="020B0502040504020204" pitchFamily="34" charset="0"/>
              </a:rPr>
              <a:t>, pelvimetry) are </a:t>
            </a:r>
            <a:r>
              <a:rPr lang="en-US" b="0" i="0" dirty="0">
                <a:solidFill>
                  <a:schemeClr val="accent1">
                    <a:lumMod val="60000"/>
                    <a:lumOff val="40000"/>
                  </a:schemeClr>
                </a:solidFill>
                <a:effectLst/>
                <a:latin typeface="Noto Sans" panose="020B0502040504020204" pitchFamily="34" charset="0"/>
              </a:rPr>
              <a:t>inexact and poorly predict the course and outcome of labor</a:t>
            </a:r>
            <a:r>
              <a:rPr lang="en-US" b="0" i="0" dirty="0">
                <a:solidFill>
                  <a:srgbClr val="232323"/>
                </a:solidFill>
                <a:effectLst/>
                <a:latin typeface="Noto Sans" panose="020B0502040504020204" pitchFamily="34" charset="0"/>
              </a:rPr>
              <a:t>, except at the extremes of pelvic contraction or excessive fetal size. Radiographic pelvimetry is not recommended because it exposes the fetus to ionizing radiation without being informative</a:t>
            </a:r>
          </a:p>
          <a:p>
            <a:endParaRPr lang="en-US" dirty="0"/>
          </a:p>
        </p:txBody>
      </p:sp>
    </p:spTree>
    <p:extLst>
      <p:ext uri="{BB962C8B-B14F-4D97-AF65-F5344CB8AC3E}">
        <p14:creationId xmlns:p14="http://schemas.microsoft.com/office/powerpoint/2010/main" val="570606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854E-B351-1672-003B-C3C47105D40D}"/>
              </a:ext>
            </a:extLst>
          </p:cNvPr>
          <p:cNvSpPr>
            <a:spLocks noGrp="1"/>
          </p:cNvSpPr>
          <p:nvPr>
            <p:ph type="title"/>
          </p:nvPr>
        </p:nvSpPr>
        <p:spPr/>
        <p:txBody>
          <a:bodyPr/>
          <a:lstStyle/>
          <a:p>
            <a:r>
              <a:rPr lang="en-US" b="1" i="0" dirty="0">
                <a:solidFill>
                  <a:srgbClr val="232323"/>
                </a:solidFill>
                <a:effectLst/>
                <a:latin typeface="Noto Sans" panose="020B0502040504020204" pitchFamily="34" charset="0"/>
              </a:rPr>
              <a:t>Approach to episiotomy</a:t>
            </a:r>
            <a:endParaRPr lang="en-US" dirty="0"/>
          </a:p>
        </p:txBody>
      </p:sp>
      <p:sp>
        <p:nvSpPr>
          <p:cNvPr id="3" name="Content Placeholder 2">
            <a:extLst>
              <a:ext uri="{FF2B5EF4-FFF2-40B4-BE49-F238E27FC236}">
                <a16:creationId xmlns:a16="http://schemas.microsoft.com/office/drawing/2014/main" id="{29563C55-36D1-8851-B93E-23A72F4015E0}"/>
              </a:ext>
            </a:extLst>
          </p:cNvPr>
          <p:cNvSpPr>
            <a:spLocks noGrp="1"/>
          </p:cNvSpPr>
          <p:nvPr>
            <p:ph idx="1"/>
          </p:nvPr>
        </p:nvSpPr>
        <p:spPr/>
        <p:txBody>
          <a:bodyPr/>
          <a:lstStyle/>
          <a:p>
            <a:pPr marL="0" indent="0">
              <a:buNone/>
            </a:pPr>
            <a:r>
              <a:rPr lang="en-US" b="0" i="0" dirty="0">
                <a:solidFill>
                  <a:srgbClr val="232323"/>
                </a:solidFill>
                <a:effectLst/>
                <a:latin typeface="Noto Sans" panose="020B0502040504020204" pitchFamily="34" charset="0"/>
              </a:rPr>
              <a:t>Episiotomy is the surgical enlargement of the posterior aspect of the vagina by an incision to the perineum during the last part of the second stage of labor. The incision is performed with scissors or scalpel and is typically midline (median) or mediolateral in location</a:t>
            </a:r>
            <a:endParaRPr lang="en-US" dirty="0"/>
          </a:p>
        </p:txBody>
      </p:sp>
    </p:spTree>
    <p:extLst>
      <p:ext uri="{BB962C8B-B14F-4D97-AF65-F5344CB8AC3E}">
        <p14:creationId xmlns:p14="http://schemas.microsoft.com/office/powerpoint/2010/main" val="197699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6017-BBC4-0AAD-7026-B69E9F5798FC}"/>
              </a:ext>
            </a:extLst>
          </p:cNvPr>
          <p:cNvSpPr>
            <a:spLocks noGrp="1"/>
          </p:cNvSpPr>
          <p:nvPr>
            <p:ph type="title"/>
          </p:nvPr>
        </p:nvSpPr>
        <p:spPr/>
        <p:txBody>
          <a:bodyPr/>
          <a:lstStyle/>
          <a:p>
            <a:r>
              <a:rPr lang="en-US" b="1" i="0" dirty="0">
                <a:solidFill>
                  <a:srgbClr val="353535"/>
                </a:solidFill>
                <a:effectLst/>
                <a:latin typeface="Noto Sans" panose="020B0502040504020204" pitchFamily="34" charset="0"/>
              </a:rPr>
              <a:t>PREVALENCE AND RISK FACTORS</a:t>
            </a:r>
            <a:endParaRPr lang="en-US" dirty="0"/>
          </a:p>
        </p:txBody>
      </p:sp>
      <p:sp>
        <p:nvSpPr>
          <p:cNvPr id="3" name="Content Placeholder 2">
            <a:extLst>
              <a:ext uri="{FF2B5EF4-FFF2-40B4-BE49-F238E27FC236}">
                <a16:creationId xmlns:a16="http://schemas.microsoft.com/office/drawing/2014/main" id="{DE3C10C6-1505-AC65-F260-D6F4CD0D85BC}"/>
              </a:ext>
            </a:extLst>
          </p:cNvPr>
          <p:cNvSpPr>
            <a:spLocks noGrp="1"/>
          </p:cNvSpPr>
          <p:nvPr>
            <p:ph idx="1"/>
          </p:nvPr>
        </p:nvSpPr>
        <p:spPr/>
        <p:txBody>
          <a:bodyPr>
            <a:normAutofit/>
          </a:bodyPr>
          <a:lstStyle/>
          <a:p>
            <a:pPr marL="0" indent="0" algn="l">
              <a:buNone/>
            </a:pPr>
            <a:r>
              <a:rPr lang="en-US" b="0" i="0" dirty="0">
                <a:solidFill>
                  <a:srgbClr val="232323"/>
                </a:solidFill>
                <a:effectLst/>
                <a:latin typeface="Noto Sans" panose="020B0502040504020204" pitchFamily="34" charset="0"/>
              </a:rPr>
              <a:t>While rates of episiotomy have declined over time, the optimal rate and indications have not been established.</a:t>
            </a:r>
          </a:p>
          <a:p>
            <a:pPr marL="0" indent="0" algn="l">
              <a:buNone/>
            </a:pPr>
            <a:r>
              <a:rPr lang="en-US" b="0" i="0" dirty="0">
                <a:solidFill>
                  <a:srgbClr val="232323"/>
                </a:solidFill>
                <a:effectLst/>
                <a:latin typeface="Times New Roman" panose="02020603050405020304" pitchFamily="18" charset="0"/>
              </a:rPr>
              <a:t>●</a:t>
            </a:r>
            <a:r>
              <a:rPr lang="en-US" b="1" i="0" dirty="0">
                <a:solidFill>
                  <a:srgbClr val="232323"/>
                </a:solidFill>
                <a:effectLst/>
                <a:latin typeface="Noto Sans" panose="020B0502040504020204" pitchFamily="34" charset="0"/>
              </a:rPr>
              <a:t>Declining rates</a:t>
            </a:r>
            <a:r>
              <a:rPr lang="en-US" b="0" i="0" dirty="0">
                <a:solidFill>
                  <a:srgbClr val="232323"/>
                </a:solidFill>
                <a:effectLst/>
                <a:latin typeface="Noto Sans" panose="020B0502040504020204" pitchFamily="34" charset="0"/>
              </a:rPr>
              <a:t> </a:t>
            </a:r>
            <a:r>
              <a:rPr lang="en-US" b="0" i="0" dirty="0" smtClean="0">
                <a:solidFill>
                  <a:srgbClr val="232323"/>
                </a:solidFill>
                <a:effectLst/>
                <a:latin typeface="Noto Sans" panose="020B0502040504020204" pitchFamily="34" charset="0"/>
              </a:rPr>
              <a:t>:global </a:t>
            </a:r>
            <a:r>
              <a:rPr lang="en-US" b="0" i="0" dirty="0">
                <a:solidFill>
                  <a:srgbClr val="232323"/>
                </a:solidFill>
                <a:effectLst/>
                <a:latin typeface="Noto Sans" panose="020B0502040504020204" pitchFamily="34" charset="0"/>
              </a:rPr>
              <a:t>rates of episiotomy generally declined. </a:t>
            </a:r>
            <a:endParaRPr lang="en-US" dirty="0"/>
          </a:p>
        </p:txBody>
      </p:sp>
    </p:spTree>
    <p:extLst>
      <p:ext uri="{BB962C8B-B14F-4D97-AF65-F5344CB8AC3E}">
        <p14:creationId xmlns:p14="http://schemas.microsoft.com/office/powerpoint/2010/main" val="5168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0C0C-B89C-1B97-849F-A64A6101ED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9E6AA-5B7E-24B8-5428-9C982AB2728E}"/>
              </a:ext>
            </a:extLst>
          </p:cNvPr>
          <p:cNvSpPr>
            <a:spLocks noGrp="1"/>
          </p:cNvSpPr>
          <p:nvPr>
            <p:ph idx="1"/>
          </p:nvPr>
        </p:nvSpPr>
        <p:spPr/>
        <p:txBody>
          <a:bodyPr/>
          <a:lstStyle/>
          <a:p>
            <a:r>
              <a:rPr lang="en-US" dirty="0"/>
              <a:t>Vaginal delivery is the natural delivery process after the pregnancy period, and is the preferred mode of delivery for most mothers</a:t>
            </a:r>
          </a:p>
          <a:p>
            <a:endParaRPr lang="en-US" dirty="0"/>
          </a:p>
          <a:p>
            <a:r>
              <a:rPr lang="en-US" b="0" i="0" dirty="0">
                <a:solidFill>
                  <a:srgbClr val="212121"/>
                </a:solidFill>
                <a:effectLst/>
                <a:latin typeface="BlinkMacSystemFont"/>
              </a:rPr>
              <a:t>The second stage of </a:t>
            </a:r>
            <a:r>
              <a:rPr lang="en-US" b="0" i="0" dirty="0" err="1">
                <a:solidFill>
                  <a:srgbClr val="212121"/>
                </a:solidFill>
                <a:effectLst/>
                <a:latin typeface="BlinkMacSystemFont"/>
              </a:rPr>
              <a:t>labour</a:t>
            </a:r>
            <a:r>
              <a:rPr lang="en-US" b="0" i="0" dirty="0">
                <a:solidFill>
                  <a:srgbClr val="212121"/>
                </a:solidFill>
                <a:effectLst/>
                <a:latin typeface="BlinkMacSystemFont"/>
              </a:rPr>
              <a:t> had a modest effect on postpartum pelvic floor function.</a:t>
            </a:r>
            <a:endParaRPr lang="en-US" dirty="0"/>
          </a:p>
        </p:txBody>
      </p:sp>
    </p:spTree>
    <p:extLst>
      <p:ext uri="{BB962C8B-B14F-4D97-AF65-F5344CB8AC3E}">
        <p14:creationId xmlns:p14="http://schemas.microsoft.com/office/powerpoint/2010/main" val="19198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solidFill>
                  <a:srgbClr val="232323"/>
                </a:solidFill>
                <a:latin typeface="Times New Roman" panose="02020603050405020304" pitchFamily="18" charset="0"/>
              </a:rPr>
              <a:t>●</a:t>
            </a:r>
            <a:r>
              <a:rPr lang="en-US" b="1" dirty="0">
                <a:solidFill>
                  <a:srgbClr val="232323"/>
                </a:solidFill>
                <a:latin typeface="Noto Sans" panose="020B0502040504020204" pitchFamily="34" charset="0"/>
              </a:rPr>
              <a:t>Unclear goal rate or indications</a:t>
            </a:r>
            <a:r>
              <a:rPr lang="en-US" dirty="0">
                <a:solidFill>
                  <a:srgbClr val="232323"/>
                </a:solidFill>
                <a:latin typeface="Noto Sans" panose="020B0502040504020204" pitchFamily="34" charset="0"/>
              </a:rPr>
              <a:t> </a:t>
            </a:r>
            <a:endParaRPr lang="en-US" dirty="0" smtClean="0">
              <a:solidFill>
                <a:srgbClr val="232323"/>
              </a:solidFill>
              <a:latin typeface="Noto Sans" panose="020B0502040504020204" pitchFamily="34" charset="0"/>
            </a:endParaRPr>
          </a:p>
          <a:p>
            <a:pPr marL="0" indent="0">
              <a:buNone/>
            </a:pPr>
            <a:r>
              <a:rPr lang="en-US" dirty="0" smtClean="0">
                <a:solidFill>
                  <a:srgbClr val="232323"/>
                </a:solidFill>
                <a:latin typeface="Times New Roman" panose="02020603050405020304" pitchFamily="18" charset="0"/>
              </a:rPr>
              <a:t>●</a:t>
            </a:r>
            <a:r>
              <a:rPr lang="en-US" b="1" dirty="0">
                <a:solidFill>
                  <a:srgbClr val="232323"/>
                </a:solidFill>
                <a:latin typeface="Noto Sans" panose="020B0502040504020204" pitchFamily="34" charset="0"/>
              </a:rPr>
              <a:t>Factors impacting episiotomy rates</a:t>
            </a:r>
            <a:r>
              <a:rPr lang="en-US" dirty="0">
                <a:solidFill>
                  <a:srgbClr val="232323"/>
                </a:solidFill>
                <a:latin typeface="Noto Sans" panose="020B0502040504020204" pitchFamily="34" charset="0"/>
              </a:rPr>
              <a:t> </a:t>
            </a:r>
            <a:r>
              <a:rPr lang="en-US" dirty="0" smtClean="0">
                <a:solidFill>
                  <a:srgbClr val="232323"/>
                </a:solidFill>
                <a:latin typeface="Noto Sans" panose="020B0502040504020204" pitchFamily="34" charset="0"/>
              </a:rPr>
              <a:t>: </a:t>
            </a:r>
            <a:r>
              <a:rPr lang="en-US" dirty="0">
                <a:solidFill>
                  <a:srgbClr val="232323"/>
                </a:solidFill>
                <a:latin typeface="Noto Sans" panose="020B0502040504020204" pitchFamily="34" charset="0"/>
              </a:rPr>
              <a:t>Factors that impact episiotomy rates include </a:t>
            </a:r>
            <a:r>
              <a:rPr lang="en-US" dirty="0">
                <a:solidFill>
                  <a:srgbClr val="FF0000"/>
                </a:solidFill>
                <a:latin typeface="Noto Sans" panose="020B0502040504020204" pitchFamily="34" charset="0"/>
              </a:rPr>
              <a:t>parity</a:t>
            </a:r>
            <a:r>
              <a:rPr lang="en-US" dirty="0">
                <a:solidFill>
                  <a:srgbClr val="232323"/>
                </a:solidFill>
                <a:latin typeface="Noto Sans" panose="020B0502040504020204" pitchFamily="34" charset="0"/>
              </a:rPr>
              <a:t>, </a:t>
            </a:r>
            <a:r>
              <a:rPr lang="en-US" dirty="0">
                <a:solidFill>
                  <a:srgbClr val="FF0000"/>
                </a:solidFill>
                <a:latin typeface="Noto Sans" panose="020B0502040504020204" pitchFamily="34" charset="0"/>
              </a:rPr>
              <a:t>insurance coverage</a:t>
            </a:r>
            <a:r>
              <a:rPr lang="en-US" dirty="0">
                <a:solidFill>
                  <a:srgbClr val="232323"/>
                </a:solidFill>
                <a:latin typeface="Noto Sans" panose="020B0502040504020204" pitchFamily="34" charset="0"/>
              </a:rPr>
              <a:t>, </a:t>
            </a:r>
            <a:r>
              <a:rPr lang="en-US" dirty="0">
                <a:solidFill>
                  <a:srgbClr val="FF0000"/>
                </a:solidFill>
                <a:latin typeface="Noto Sans" panose="020B0502040504020204" pitchFamily="34" charset="0"/>
              </a:rPr>
              <a:t>geographic location</a:t>
            </a:r>
            <a:r>
              <a:rPr lang="en-US" dirty="0">
                <a:solidFill>
                  <a:srgbClr val="232323"/>
                </a:solidFill>
                <a:latin typeface="Noto Sans" panose="020B0502040504020204" pitchFamily="34" charset="0"/>
              </a:rPr>
              <a:t>, and </a:t>
            </a:r>
            <a:r>
              <a:rPr lang="en-US" dirty="0">
                <a:solidFill>
                  <a:srgbClr val="FF0000"/>
                </a:solidFill>
                <a:latin typeface="Noto Sans" panose="020B0502040504020204" pitchFamily="34" charset="0"/>
              </a:rPr>
              <a:t>type of practice</a:t>
            </a:r>
            <a:r>
              <a:rPr lang="en-US" dirty="0">
                <a:solidFill>
                  <a:srgbClr val="232323"/>
                </a:solidFill>
                <a:latin typeface="Noto Sans" panose="020B0502040504020204" pitchFamily="34" charset="0"/>
              </a:rPr>
              <a:t> (private versus academic</a:t>
            </a:r>
            <a:r>
              <a:rPr lang="en-US" dirty="0" smtClean="0">
                <a:solidFill>
                  <a:srgbClr val="232323"/>
                </a:solidFill>
                <a:latin typeface="Noto Sans" panose="020B0502040504020204" pitchFamily="34" charset="0"/>
              </a:rPr>
              <a:t>).</a:t>
            </a:r>
            <a:endParaRPr lang="en-US" dirty="0">
              <a:solidFill>
                <a:srgbClr val="232323"/>
              </a:solidFill>
              <a:latin typeface="Noto Sans" panose="020B0502040504020204" pitchFamily="34" charset="0"/>
            </a:endParaRPr>
          </a:p>
          <a:p>
            <a:endParaRPr lang="en-US" dirty="0"/>
          </a:p>
        </p:txBody>
      </p:sp>
    </p:spTree>
    <p:extLst>
      <p:ext uri="{BB962C8B-B14F-4D97-AF65-F5344CB8AC3E}">
        <p14:creationId xmlns:p14="http://schemas.microsoft.com/office/powerpoint/2010/main" val="2411110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DDB6-4B33-1322-3133-3E067E0CA6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7DBD89-E72F-19DF-8380-A68B96C1F82F}"/>
              </a:ext>
            </a:extLst>
          </p:cNvPr>
          <p:cNvSpPr>
            <a:spLocks noGrp="1"/>
          </p:cNvSpPr>
          <p:nvPr>
            <p:ph idx="1"/>
          </p:nvPr>
        </p:nvSpPr>
        <p:spPr/>
        <p:txBody>
          <a:bodyPr>
            <a:normAutofit/>
          </a:bodyPr>
          <a:lstStyle/>
          <a:p>
            <a:pPr algn="l"/>
            <a:r>
              <a:rPr lang="en-US" b="1" i="0" dirty="0">
                <a:solidFill>
                  <a:srgbClr val="232323"/>
                </a:solidFill>
                <a:effectLst/>
                <a:latin typeface="Noto Sans" panose="020B0502040504020204" pitchFamily="34" charset="0"/>
              </a:rPr>
              <a:t>Parity</a:t>
            </a:r>
            <a:r>
              <a:rPr lang="en-US" b="0" i="0" dirty="0">
                <a:solidFill>
                  <a:srgbClr val="232323"/>
                </a:solidFill>
                <a:effectLst/>
                <a:latin typeface="Noto Sans" panose="020B0502040504020204" pitchFamily="34" charset="0"/>
              </a:rPr>
              <a:t> </a:t>
            </a:r>
            <a:endParaRPr lang="en-US" b="0" i="0" dirty="0" smtClean="0">
              <a:solidFill>
                <a:srgbClr val="232323"/>
              </a:solidFill>
              <a:effectLst/>
              <a:latin typeface="Noto Sans" panose="020B0502040504020204" pitchFamily="34" charset="0"/>
            </a:endParaRPr>
          </a:p>
          <a:p>
            <a:pPr algn="l"/>
            <a:r>
              <a:rPr lang="en-US" b="1" i="0" dirty="0" smtClean="0">
                <a:solidFill>
                  <a:srgbClr val="232323"/>
                </a:solidFill>
                <a:effectLst/>
                <a:latin typeface="Noto Sans" panose="020B0502040504020204" pitchFamily="34" charset="0"/>
              </a:rPr>
              <a:t>Insurance </a:t>
            </a:r>
            <a:r>
              <a:rPr lang="en-US" b="1" i="0" dirty="0">
                <a:solidFill>
                  <a:srgbClr val="232323"/>
                </a:solidFill>
                <a:effectLst/>
                <a:latin typeface="Noto Sans" panose="020B0502040504020204" pitchFamily="34" charset="0"/>
              </a:rPr>
              <a:t>and geography</a:t>
            </a:r>
            <a:r>
              <a:rPr lang="en-US" b="0" i="0" dirty="0">
                <a:solidFill>
                  <a:srgbClr val="232323"/>
                </a:solidFill>
                <a:effectLst/>
                <a:latin typeface="Noto Sans" panose="020B0502040504020204" pitchFamily="34" charset="0"/>
              </a:rPr>
              <a:t> – In a study from a United States insurance database, episiotomy was more common in patients with commercial insurance . Hospital factors including rural location or academic center were associated with reduced rates of episiotomy. </a:t>
            </a:r>
            <a:r>
              <a:rPr lang="en-US" b="0" i="0" dirty="0">
                <a:solidFill>
                  <a:srgbClr val="FF0000"/>
                </a:solidFill>
                <a:effectLst/>
                <a:latin typeface="Noto Sans" panose="020B0502040504020204" pitchFamily="34" charset="0"/>
              </a:rPr>
              <a:t>The WHO notes that episiotomy is more common in middle-income countries that have increasing access to healthcare but are still in transition</a:t>
            </a:r>
            <a:r>
              <a:rPr lang="en-US" b="0" i="0" dirty="0" smtClean="0">
                <a:solidFill>
                  <a:srgbClr val="FF0000"/>
                </a:solidFill>
                <a:effectLst/>
                <a:latin typeface="Noto Sans" panose="020B0502040504020204" pitchFamily="34" charset="0"/>
              </a:rPr>
              <a:t>.</a:t>
            </a:r>
            <a:endParaRPr lang="en-US" b="0" i="0" dirty="0">
              <a:solidFill>
                <a:srgbClr val="FF0000"/>
              </a:solidFill>
              <a:effectLst/>
              <a:latin typeface="Noto Sans" panose="020B0502040504020204" pitchFamily="34" charset="0"/>
            </a:endParaRPr>
          </a:p>
        </p:txBody>
      </p:sp>
    </p:spTree>
    <p:extLst>
      <p:ext uri="{BB962C8B-B14F-4D97-AF65-F5344CB8AC3E}">
        <p14:creationId xmlns:p14="http://schemas.microsoft.com/office/powerpoint/2010/main" val="290374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solidFill>
                  <a:srgbClr val="232323"/>
                </a:solidFill>
                <a:latin typeface="Noto Sans" panose="020B0502040504020204" pitchFamily="34" charset="0"/>
              </a:rPr>
              <a:t>Private </a:t>
            </a:r>
            <a:r>
              <a:rPr lang="en-US" b="1" dirty="0">
                <a:solidFill>
                  <a:srgbClr val="232323"/>
                </a:solidFill>
                <a:latin typeface="Noto Sans" panose="020B0502040504020204" pitchFamily="34" charset="0"/>
              </a:rPr>
              <a:t>practice</a:t>
            </a:r>
            <a:r>
              <a:rPr lang="en-US" dirty="0">
                <a:solidFill>
                  <a:srgbClr val="232323"/>
                </a:solidFill>
                <a:latin typeface="Noto Sans" panose="020B0502040504020204" pitchFamily="34" charset="0"/>
              </a:rPr>
              <a:t> </a:t>
            </a:r>
            <a:endParaRPr lang="en-US" dirty="0" smtClean="0">
              <a:solidFill>
                <a:srgbClr val="232323"/>
              </a:solidFill>
              <a:latin typeface="Noto Sans" panose="020B0502040504020204" pitchFamily="34" charset="0"/>
            </a:endParaRPr>
          </a:p>
          <a:p>
            <a:r>
              <a:rPr lang="en-US" b="1" dirty="0" smtClean="0">
                <a:solidFill>
                  <a:srgbClr val="232323"/>
                </a:solidFill>
                <a:latin typeface="Noto Sans" panose="020B0502040504020204" pitchFamily="34" charset="0"/>
              </a:rPr>
              <a:t>Risk </a:t>
            </a:r>
            <a:r>
              <a:rPr lang="en-US" b="1" dirty="0">
                <a:solidFill>
                  <a:srgbClr val="232323"/>
                </a:solidFill>
                <a:latin typeface="Noto Sans" panose="020B0502040504020204" pitchFamily="34" charset="0"/>
              </a:rPr>
              <a:t>reduction</a:t>
            </a:r>
            <a:r>
              <a:rPr lang="en-US" dirty="0">
                <a:solidFill>
                  <a:srgbClr val="232323"/>
                </a:solidFill>
                <a:latin typeface="Noto Sans" panose="020B0502040504020204" pitchFamily="34" charset="0"/>
              </a:rPr>
              <a:t> – In a trial including nearly 500 laboring patients,</a:t>
            </a:r>
            <a:r>
              <a:rPr lang="en-US" dirty="0">
                <a:solidFill>
                  <a:srgbClr val="FF0000"/>
                </a:solidFill>
                <a:latin typeface="Noto Sans" panose="020B0502040504020204" pitchFamily="34" charset="0"/>
              </a:rPr>
              <a:t> perineal massage</a:t>
            </a:r>
            <a:r>
              <a:rPr lang="en-US" dirty="0">
                <a:solidFill>
                  <a:srgbClr val="232323"/>
                </a:solidFill>
                <a:latin typeface="Noto Sans" panose="020B0502040504020204" pitchFamily="34" charset="0"/>
              </a:rPr>
              <a:t> and </a:t>
            </a:r>
            <a:r>
              <a:rPr lang="en-US" dirty="0">
                <a:solidFill>
                  <a:srgbClr val="FF0000"/>
                </a:solidFill>
                <a:latin typeface="Noto Sans" panose="020B0502040504020204" pitchFamily="34" charset="0"/>
              </a:rPr>
              <a:t>warm compresses </a:t>
            </a:r>
            <a:r>
              <a:rPr lang="en-US" dirty="0">
                <a:solidFill>
                  <a:srgbClr val="232323"/>
                </a:solidFill>
                <a:latin typeface="Noto Sans" panose="020B0502040504020204" pitchFamily="34" charset="0"/>
              </a:rPr>
              <a:t>reduced episiotomy rates and second degree perineal lacerations compared with usual management. </a:t>
            </a:r>
            <a:endParaRPr lang="en-US" dirty="0" smtClean="0">
              <a:solidFill>
                <a:srgbClr val="232323"/>
              </a:solidFill>
              <a:latin typeface="Noto Sans" panose="020B0502040504020204" pitchFamily="34" charset="0"/>
            </a:endParaRPr>
          </a:p>
          <a:p>
            <a:r>
              <a:rPr lang="en-US" dirty="0" smtClean="0">
                <a:solidFill>
                  <a:srgbClr val="232323"/>
                </a:solidFill>
                <a:latin typeface="Noto Sans" panose="020B0502040504020204" pitchFamily="34" charset="0"/>
              </a:rPr>
              <a:t>While </a:t>
            </a:r>
            <a:r>
              <a:rPr lang="en-US" dirty="0">
                <a:solidFill>
                  <a:srgbClr val="232323"/>
                </a:solidFill>
                <a:latin typeface="Noto Sans" panose="020B0502040504020204" pitchFamily="34" charset="0"/>
              </a:rPr>
              <a:t>pelvic floor muscle training during pregnancy has been shown to reduce the risk of third- and fourth-degree lacerations, the rate of episiotomy was not impacted</a:t>
            </a:r>
          </a:p>
          <a:p>
            <a:endParaRPr lang="en-US" dirty="0"/>
          </a:p>
          <a:p>
            <a:endParaRPr lang="en-US" dirty="0"/>
          </a:p>
        </p:txBody>
      </p:sp>
    </p:spTree>
    <p:extLst>
      <p:ext uri="{BB962C8B-B14F-4D97-AF65-F5344CB8AC3E}">
        <p14:creationId xmlns:p14="http://schemas.microsoft.com/office/powerpoint/2010/main" val="4182996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3B7B-658F-63FB-4EB2-45B056405B7A}"/>
              </a:ext>
            </a:extLst>
          </p:cNvPr>
          <p:cNvSpPr>
            <a:spLocks noGrp="1"/>
          </p:cNvSpPr>
          <p:nvPr>
            <p:ph type="title"/>
          </p:nvPr>
        </p:nvSpPr>
        <p:spPr/>
        <p:txBody>
          <a:bodyPr>
            <a:normAutofit fontScale="90000"/>
          </a:bodyPr>
          <a:lstStyle/>
          <a:p>
            <a:r>
              <a:rPr lang="en-US" b="1" i="0" dirty="0">
                <a:solidFill>
                  <a:srgbClr val="353535"/>
                </a:solidFill>
                <a:effectLst/>
                <a:latin typeface="Noto Sans" panose="020B0502040504020204" pitchFamily="34" charset="0"/>
              </a:rPr>
              <a:t>LACK OF ADVANTAGES FOR EPISIOTOMY USE</a:t>
            </a:r>
            <a:r>
              <a:rPr lang="fa-IR" b="1" i="0" dirty="0">
                <a:solidFill>
                  <a:srgbClr val="353535"/>
                </a:solidFill>
                <a:effectLst/>
                <a:latin typeface="Noto Sans" panose="020B0502040504020204" pitchFamily="34" charset="0"/>
              </a:rPr>
              <a:t>:</a:t>
            </a:r>
            <a:endParaRPr lang="en-US" dirty="0"/>
          </a:p>
        </p:txBody>
      </p:sp>
      <p:sp>
        <p:nvSpPr>
          <p:cNvPr id="3" name="Content Placeholder 2">
            <a:extLst>
              <a:ext uri="{FF2B5EF4-FFF2-40B4-BE49-F238E27FC236}">
                <a16:creationId xmlns:a16="http://schemas.microsoft.com/office/drawing/2014/main" id="{3764B631-369B-1387-847F-149E2E6BB059}"/>
              </a:ext>
            </a:extLst>
          </p:cNvPr>
          <p:cNvSpPr>
            <a:spLocks noGrp="1"/>
          </p:cNvSpPr>
          <p:nvPr>
            <p:ph idx="1"/>
          </p:nvPr>
        </p:nvSpPr>
        <p:spPr/>
        <p:txBody>
          <a:bodyPr>
            <a:normAutofit/>
          </a:bodyPr>
          <a:lstStyle/>
          <a:p>
            <a:r>
              <a:rPr lang="en-US" b="0" i="0" dirty="0">
                <a:solidFill>
                  <a:srgbClr val="232323"/>
                </a:solidFill>
                <a:effectLst/>
                <a:latin typeface="Noto Sans" panose="020B0502040504020204" pitchFamily="34" charset="0"/>
              </a:rPr>
              <a:t>Routine</a:t>
            </a:r>
            <a:r>
              <a:rPr lang="fa-IR" b="0" i="0" dirty="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use of episiotomy is no longer </a:t>
            </a:r>
            <a:r>
              <a:rPr lang="en-US" b="0" i="0" dirty="0" smtClean="0">
                <a:solidFill>
                  <a:srgbClr val="232323"/>
                </a:solidFill>
                <a:effectLst/>
                <a:latin typeface="Noto Sans" panose="020B0502040504020204" pitchFamily="34" charset="0"/>
              </a:rPr>
              <a:t>recommended,</a:t>
            </a:r>
          </a:p>
          <a:p>
            <a:r>
              <a:rPr lang="en-US" b="0" i="0" dirty="0" smtClean="0">
                <a:solidFill>
                  <a:srgbClr val="232323"/>
                </a:solidFill>
                <a:effectLst/>
                <a:latin typeface="Noto Sans" panose="020B0502040504020204" pitchFamily="34" charset="0"/>
              </a:rPr>
              <a:t> </a:t>
            </a:r>
            <a:r>
              <a:rPr lang="en-US" b="0" i="0" dirty="0">
                <a:solidFill>
                  <a:srgbClr val="FF0000"/>
                </a:solidFill>
                <a:effectLst/>
                <a:latin typeface="Noto Sans" panose="020B0502040504020204" pitchFamily="34" charset="0"/>
              </a:rPr>
              <a:t>restrictive episiotomy resulted in up to 30 percent fewer women sustaining severe perineal or vaginal </a:t>
            </a:r>
            <a:r>
              <a:rPr lang="en-US" b="0" i="0" dirty="0" smtClean="0">
                <a:solidFill>
                  <a:srgbClr val="FF0000"/>
                </a:solidFill>
                <a:effectLst/>
                <a:latin typeface="Noto Sans" panose="020B0502040504020204" pitchFamily="34" charset="0"/>
              </a:rPr>
              <a:t>trauma</a:t>
            </a:r>
            <a:r>
              <a:rPr lang="en-US" b="0" i="0" dirty="0" smtClean="0">
                <a:solidFill>
                  <a:srgbClr val="232323"/>
                </a:solidFill>
                <a:effectLst/>
                <a:latin typeface="Noto Sans" panose="020B0502040504020204" pitchFamily="34" charset="0"/>
              </a:rPr>
              <a:t>. </a:t>
            </a:r>
          </a:p>
        </p:txBody>
      </p:sp>
    </p:spTree>
    <p:extLst>
      <p:ext uri="{BB962C8B-B14F-4D97-AF65-F5344CB8AC3E}">
        <p14:creationId xmlns:p14="http://schemas.microsoft.com/office/powerpoint/2010/main" val="1527266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7B20-3545-EA49-AB6F-C5756028E6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38C286-A3E9-861F-B25A-1F63BC0D1E63}"/>
              </a:ext>
            </a:extLst>
          </p:cNvPr>
          <p:cNvSpPr>
            <a:spLocks noGrp="1"/>
          </p:cNvSpPr>
          <p:nvPr>
            <p:ph idx="1"/>
          </p:nvPr>
        </p:nvSpPr>
        <p:spPr/>
        <p:txBody>
          <a:bodyPr>
            <a:normAutofit/>
          </a:bodyPr>
          <a:lstStyle/>
          <a:p>
            <a:pPr marL="0" indent="0" algn="l">
              <a:buNone/>
            </a:pPr>
            <a:r>
              <a:rPr lang="en-US" b="0" i="0" dirty="0" smtClean="0">
                <a:solidFill>
                  <a:srgbClr val="232323"/>
                </a:solidFill>
                <a:effectLst/>
                <a:latin typeface="Times New Roman" panose="02020603050405020304" pitchFamily="18" charset="0"/>
              </a:rPr>
              <a:t>●</a:t>
            </a:r>
            <a:r>
              <a:rPr lang="en-US" b="1" i="0" dirty="0">
                <a:solidFill>
                  <a:srgbClr val="232323"/>
                </a:solidFill>
                <a:effectLst/>
                <a:latin typeface="Noto Sans" panose="020B0502040504020204" pitchFamily="34" charset="0"/>
              </a:rPr>
              <a:t>Reduction of trauma to the fetal </a:t>
            </a:r>
            <a:r>
              <a:rPr lang="en-US" b="1" i="0" dirty="0" smtClean="0">
                <a:solidFill>
                  <a:srgbClr val="232323"/>
                </a:solidFill>
                <a:effectLst/>
                <a:latin typeface="Noto Sans" panose="020B0502040504020204" pitchFamily="34" charset="0"/>
              </a:rPr>
              <a:t>head</a:t>
            </a:r>
            <a:endParaRPr lang="fa-IR" b="0" i="0" dirty="0">
              <a:solidFill>
                <a:srgbClr val="232323"/>
              </a:solidFill>
              <a:effectLst/>
              <a:latin typeface="Noto Sans" panose="020B0502040504020204" pitchFamily="34" charset="0"/>
            </a:endParaRPr>
          </a:p>
          <a:p>
            <a:pPr marL="0" indent="0" algn="l">
              <a:buNone/>
            </a:pPr>
            <a:r>
              <a:rPr lang="en-US" b="0" i="0" dirty="0">
                <a:solidFill>
                  <a:srgbClr val="232323"/>
                </a:solidFill>
                <a:effectLst/>
                <a:latin typeface="Times New Roman" panose="02020603050405020304" pitchFamily="18" charset="0"/>
              </a:rPr>
              <a:t>●</a:t>
            </a:r>
            <a:r>
              <a:rPr lang="en-US" b="1" i="0" dirty="0">
                <a:solidFill>
                  <a:srgbClr val="232323"/>
                </a:solidFill>
                <a:effectLst/>
                <a:latin typeface="Noto Sans" panose="020B0502040504020204" pitchFamily="34" charset="0"/>
              </a:rPr>
              <a:t>Ease of repair and improved wound healing</a:t>
            </a:r>
            <a:r>
              <a:rPr lang="en-US" b="0" i="0" dirty="0">
                <a:solidFill>
                  <a:srgbClr val="232323"/>
                </a:solidFill>
                <a:effectLst/>
                <a:latin typeface="Noto Sans" panose="020B0502040504020204" pitchFamily="34" charset="0"/>
              </a:rPr>
              <a:t> </a:t>
            </a:r>
          </a:p>
          <a:p>
            <a:endParaRPr lang="en-US" dirty="0"/>
          </a:p>
        </p:txBody>
      </p:sp>
    </p:spTree>
    <p:extLst>
      <p:ext uri="{BB962C8B-B14F-4D97-AF65-F5344CB8AC3E}">
        <p14:creationId xmlns:p14="http://schemas.microsoft.com/office/powerpoint/2010/main" val="242429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93BB-FE14-7C7A-4226-B7E9BB8477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21AFFD-46DD-D351-0C1B-73B385F29C9A}"/>
              </a:ext>
            </a:extLst>
          </p:cNvPr>
          <p:cNvSpPr>
            <a:spLocks noGrp="1"/>
          </p:cNvSpPr>
          <p:nvPr>
            <p:ph idx="1"/>
          </p:nvPr>
        </p:nvSpPr>
        <p:spPr/>
        <p:txBody>
          <a:bodyPr>
            <a:normAutofit/>
          </a:bodyPr>
          <a:lstStyle/>
          <a:p>
            <a:pPr algn="l"/>
            <a:r>
              <a:rPr lang="en-US" b="1" i="0" dirty="0">
                <a:solidFill>
                  <a:srgbClr val="232323"/>
                </a:solidFill>
                <a:effectLst/>
                <a:latin typeface="Noto Sans" panose="020B0502040504020204" pitchFamily="34" charset="0"/>
              </a:rPr>
              <a:t>Preservation of the muscular and fascial support of the pelvic floor</a:t>
            </a:r>
            <a:r>
              <a:rPr lang="en-US" b="0" i="0" dirty="0">
                <a:solidFill>
                  <a:srgbClr val="232323"/>
                </a:solidFill>
                <a:effectLst/>
                <a:latin typeface="Noto Sans" panose="020B0502040504020204" pitchFamily="34" charset="0"/>
              </a:rPr>
              <a:t> </a:t>
            </a:r>
          </a:p>
          <a:p>
            <a:pPr marL="0" indent="0" algn="l">
              <a:buNone/>
            </a:pPr>
            <a:r>
              <a:rPr lang="en-US" b="0" i="0" dirty="0">
                <a:solidFill>
                  <a:srgbClr val="232323"/>
                </a:solidFill>
                <a:effectLst/>
                <a:latin typeface="Times New Roman" panose="02020603050405020304" pitchFamily="18" charset="0"/>
              </a:rPr>
              <a:t>●</a:t>
            </a:r>
            <a:r>
              <a:rPr lang="en-US" b="1" i="0" dirty="0">
                <a:solidFill>
                  <a:srgbClr val="232323"/>
                </a:solidFill>
                <a:effectLst/>
                <a:latin typeface="Noto Sans" panose="020B0502040504020204" pitchFamily="34" charset="0"/>
              </a:rPr>
              <a:t>Prevention of anal sphincter laceration</a:t>
            </a:r>
            <a:r>
              <a:rPr lang="en-US" b="0" i="0" dirty="0">
                <a:solidFill>
                  <a:srgbClr val="232323"/>
                </a:solidFill>
                <a:effectLst/>
                <a:latin typeface="Noto Sans" panose="020B0502040504020204" pitchFamily="34" charset="0"/>
              </a:rPr>
              <a:t> – There is increasing consensus that the </a:t>
            </a:r>
            <a:r>
              <a:rPr lang="en-US" b="0" i="0" dirty="0">
                <a:solidFill>
                  <a:srgbClr val="FF0000"/>
                </a:solidFill>
                <a:effectLst/>
                <a:latin typeface="Noto Sans" panose="020B0502040504020204" pitchFamily="34" charset="0"/>
              </a:rPr>
              <a:t>median episiotomy is not effective</a:t>
            </a:r>
            <a:r>
              <a:rPr lang="en-US" b="0" i="0" dirty="0">
                <a:solidFill>
                  <a:srgbClr val="232323"/>
                </a:solidFill>
                <a:effectLst/>
                <a:latin typeface="Noto Sans" panose="020B0502040504020204" pitchFamily="34" charset="0"/>
              </a:rPr>
              <a:t> for this purpose and, in fact, has been associated with an increased rate of severe perineal lacerations</a:t>
            </a:r>
            <a:r>
              <a:rPr lang="en-US" b="0" i="0" dirty="0" smtClean="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 </a:t>
            </a:r>
          </a:p>
          <a:p>
            <a:endParaRPr lang="en-US" dirty="0"/>
          </a:p>
        </p:txBody>
      </p:sp>
    </p:spTree>
    <p:extLst>
      <p:ext uri="{BB962C8B-B14F-4D97-AF65-F5344CB8AC3E}">
        <p14:creationId xmlns:p14="http://schemas.microsoft.com/office/powerpoint/2010/main" val="1086741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E309-96A6-CA4B-C7BC-E135E5420D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5A44A4-25FE-D8B5-A0CB-EB1E9D3286AF}"/>
              </a:ext>
            </a:extLst>
          </p:cNvPr>
          <p:cNvSpPr>
            <a:spLocks noGrp="1"/>
          </p:cNvSpPr>
          <p:nvPr>
            <p:ph idx="1"/>
          </p:nvPr>
        </p:nvSpPr>
        <p:spPr/>
        <p:txBody>
          <a:bodyPr/>
          <a:lstStyle/>
          <a:p>
            <a:r>
              <a:rPr lang="en-US" b="1" i="0" dirty="0">
                <a:solidFill>
                  <a:srgbClr val="232323"/>
                </a:solidFill>
                <a:effectLst/>
                <a:latin typeface="Noto Sans" panose="020B0502040504020204" pitchFamily="34" charset="0"/>
              </a:rPr>
              <a:t/>
            </a:r>
            <a:br>
              <a:rPr lang="en-US" b="1" i="0" dirty="0">
                <a:solidFill>
                  <a:srgbClr val="232323"/>
                </a:solidFill>
                <a:effectLst/>
                <a:latin typeface="Noto Sans" panose="020B0502040504020204" pitchFamily="34" charset="0"/>
              </a:rPr>
            </a:br>
            <a:r>
              <a:rPr lang="en-US" b="1" i="0" dirty="0">
                <a:solidFill>
                  <a:srgbClr val="232323"/>
                </a:solidFill>
                <a:effectLst/>
                <a:latin typeface="Noto Sans" panose="020B0502040504020204" pitchFamily="34" charset="0"/>
              </a:rPr>
              <a:t>Prevention of shoulder dystocia</a:t>
            </a:r>
            <a:r>
              <a:rPr lang="en-US" b="0" i="0" dirty="0">
                <a:solidFill>
                  <a:srgbClr val="232323"/>
                </a:solidFill>
                <a:effectLst/>
                <a:latin typeface="Noto Sans" panose="020B0502040504020204" pitchFamily="34" charset="0"/>
              </a:rPr>
              <a:t> – In a systematic review of 14 studies including over 9700 cases of shoulder dystocia, </a:t>
            </a:r>
            <a:r>
              <a:rPr lang="en-US" b="0" i="0" dirty="0">
                <a:solidFill>
                  <a:srgbClr val="FF0000"/>
                </a:solidFill>
                <a:effectLst/>
                <a:latin typeface="Noto Sans" panose="020B0502040504020204" pitchFamily="34" charset="0"/>
              </a:rPr>
              <a:t>only one study evaluated the effect of episiotomy on prevention of shoulder dystocia</a:t>
            </a:r>
            <a:r>
              <a:rPr lang="en-US" b="0" i="0" dirty="0">
                <a:solidFill>
                  <a:srgbClr val="232323"/>
                </a:solidFill>
                <a:effectLst/>
                <a:latin typeface="Noto Sans" panose="020B0502040504020204" pitchFamily="34" charset="0"/>
              </a:rPr>
              <a:t>, and the result was not significant. While </a:t>
            </a:r>
            <a:r>
              <a:rPr lang="en-US" b="0" i="0" dirty="0">
                <a:solidFill>
                  <a:srgbClr val="00B0F0"/>
                </a:solidFill>
                <a:effectLst/>
                <a:latin typeface="Noto Sans" panose="020B0502040504020204" pitchFamily="34" charset="0"/>
              </a:rPr>
              <a:t>episiotomy does not appear to prevent shoulder dystocia</a:t>
            </a:r>
            <a:r>
              <a:rPr lang="en-US" b="0" i="0" dirty="0">
                <a:solidFill>
                  <a:srgbClr val="232323"/>
                </a:solidFill>
                <a:effectLst/>
                <a:latin typeface="Noto Sans" panose="020B0502040504020204" pitchFamily="34" charset="0"/>
              </a:rPr>
              <a:t>, its use in the management of shoulder dystocia is less clear. </a:t>
            </a:r>
            <a:endParaRPr lang="en-US" dirty="0"/>
          </a:p>
        </p:txBody>
      </p:sp>
    </p:spTree>
    <p:extLst>
      <p:ext uri="{BB962C8B-B14F-4D97-AF65-F5344CB8AC3E}">
        <p14:creationId xmlns:p14="http://schemas.microsoft.com/office/powerpoint/2010/main" val="150476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74E6-FF7D-7A4A-9F8C-520532D986DA}"/>
              </a:ext>
            </a:extLst>
          </p:cNvPr>
          <p:cNvSpPr>
            <a:spLocks noGrp="1"/>
          </p:cNvSpPr>
          <p:nvPr>
            <p:ph type="title"/>
          </p:nvPr>
        </p:nvSpPr>
        <p:spPr/>
        <p:txBody>
          <a:bodyPr>
            <a:normAutofit fontScale="90000"/>
          </a:bodyPr>
          <a:lstStyle/>
          <a:p>
            <a:r>
              <a:rPr lang="en-US" b="1" dirty="0">
                <a:solidFill>
                  <a:srgbClr val="353535"/>
                </a:solidFill>
                <a:latin typeface="Noto Sans" panose="020B0502040504020204" pitchFamily="34" charset="0"/>
              </a:rPr>
              <a:t>ADVERSE OUTCOMES OF EPISIOTOMY:</a:t>
            </a:r>
            <a:endParaRPr lang="en-US" dirty="0"/>
          </a:p>
        </p:txBody>
      </p:sp>
      <p:sp>
        <p:nvSpPr>
          <p:cNvPr id="3" name="Content Placeholder 2">
            <a:extLst>
              <a:ext uri="{FF2B5EF4-FFF2-40B4-BE49-F238E27FC236}">
                <a16:creationId xmlns:a16="http://schemas.microsoft.com/office/drawing/2014/main" id="{6AB6AE06-266E-1CDB-0CDE-CB67E1CA7D55}"/>
              </a:ext>
            </a:extLst>
          </p:cNvPr>
          <p:cNvSpPr>
            <a:spLocks noGrp="1"/>
          </p:cNvSpPr>
          <p:nvPr>
            <p:ph idx="1"/>
          </p:nvPr>
        </p:nvSpPr>
        <p:spPr/>
        <p:txBody>
          <a:bodyPr>
            <a:noAutofit/>
          </a:bodyPr>
          <a:lstStyle/>
          <a:p>
            <a:pPr marL="0" indent="0" algn="l">
              <a:buNone/>
            </a:pPr>
            <a:r>
              <a:rPr lang="en-US" sz="1800" b="0" i="0" dirty="0" smtClean="0">
                <a:solidFill>
                  <a:srgbClr val="232323"/>
                </a:solidFill>
                <a:effectLst/>
                <a:latin typeface="Times New Roman" panose="02020603050405020304" pitchFamily="18" charset="0"/>
              </a:rPr>
              <a:t>●</a:t>
            </a:r>
            <a:r>
              <a:rPr lang="en-US" sz="1800" b="0" i="0" dirty="0">
                <a:solidFill>
                  <a:srgbClr val="232323"/>
                </a:solidFill>
                <a:effectLst/>
                <a:latin typeface="Noto Sans" panose="020B0502040504020204" pitchFamily="34" charset="0"/>
              </a:rPr>
              <a:t>Extension of the incision, leading to third- and fourth-degree tears, particularly for median </a:t>
            </a:r>
            <a:r>
              <a:rPr lang="en-US" sz="1800" b="0" i="0" dirty="0" smtClean="0">
                <a:solidFill>
                  <a:srgbClr val="232323"/>
                </a:solidFill>
                <a:effectLst/>
                <a:latin typeface="Noto Sans" panose="020B0502040504020204" pitchFamily="34" charset="0"/>
              </a:rPr>
              <a:t>episiotomy.</a:t>
            </a:r>
            <a:endParaRPr lang="en-US" sz="1800" b="0" i="0" dirty="0">
              <a:solidFill>
                <a:srgbClr val="232323"/>
              </a:solidFill>
              <a:effectLst/>
              <a:latin typeface="Noto Sans" panose="020B0502040504020204" pitchFamily="34" charset="0"/>
            </a:endParaRPr>
          </a:p>
          <a:p>
            <a:pPr marL="0" indent="0" algn="l">
              <a:buNone/>
            </a:pPr>
            <a:r>
              <a:rPr lang="en-US" sz="1800" b="0" i="0" dirty="0">
                <a:solidFill>
                  <a:srgbClr val="232323"/>
                </a:solidFill>
                <a:effectLst/>
                <a:latin typeface="Times New Roman" panose="02020603050405020304" pitchFamily="18" charset="0"/>
              </a:rPr>
              <a:t>●</a:t>
            </a:r>
            <a:r>
              <a:rPr lang="en-US" sz="1800" b="0" i="0" dirty="0">
                <a:solidFill>
                  <a:srgbClr val="232323"/>
                </a:solidFill>
                <a:effectLst/>
                <a:latin typeface="Noto Sans" panose="020B0502040504020204" pitchFamily="34" charset="0"/>
              </a:rPr>
              <a:t>Risk of unsatisfactory anatomic results (</a:t>
            </a:r>
            <a:r>
              <a:rPr lang="en-US" sz="1800" b="0" i="0" dirty="0" err="1">
                <a:solidFill>
                  <a:srgbClr val="232323"/>
                </a:solidFill>
                <a:effectLst/>
                <a:latin typeface="Noto Sans" panose="020B0502040504020204" pitchFamily="34" charset="0"/>
              </a:rPr>
              <a:t>eg</a:t>
            </a:r>
            <a:r>
              <a:rPr lang="en-US" sz="1800" b="0" i="0" dirty="0">
                <a:solidFill>
                  <a:srgbClr val="232323"/>
                </a:solidFill>
                <a:effectLst/>
                <a:latin typeface="Noto Sans" panose="020B0502040504020204" pitchFamily="34" charset="0"/>
              </a:rPr>
              <a:t>, skin tags, asymmetry, fistula, narrowing of introitus).</a:t>
            </a:r>
          </a:p>
          <a:p>
            <a:pPr marL="0" indent="0" algn="l">
              <a:buNone/>
            </a:pPr>
            <a:r>
              <a:rPr lang="en-US" sz="1800" b="0" i="0" dirty="0">
                <a:solidFill>
                  <a:srgbClr val="232323"/>
                </a:solidFill>
                <a:effectLst/>
                <a:latin typeface="Times New Roman" panose="02020603050405020304" pitchFamily="18" charset="0"/>
              </a:rPr>
              <a:t>●</a:t>
            </a:r>
            <a:r>
              <a:rPr lang="en-US" sz="1800" b="0" i="0" dirty="0">
                <a:solidFill>
                  <a:srgbClr val="232323"/>
                </a:solidFill>
                <a:effectLst/>
                <a:latin typeface="Noto Sans" panose="020B0502040504020204" pitchFamily="34" charset="0"/>
              </a:rPr>
              <a:t>Increased blood loss </a:t>
            </a:r>
            <a:r>
              <a:rPr lang="en-US" sz="1800" b="0" i="0" dirty="0" smtClean="0">
                <a:solidFill>
                  <a:srgbClr val="232323"/>
                </a:solidFill>
                <a:effectLst/>
                <a:latin typeface="Noto Sans" panose="020B0502040504020204" pitchFamily="34" charset="0"/>
              </a:rPr>
              <a:t>.</a:t>
            </a:r>
            <a:endParaRPr lang="en-US" sz="1800" b="0" i="0" dirty="0">
              <a:solidFill>
                <a:srgbClr val="232323"/>
              </a:solidFill>
              <a:effectLst/>
              <a:latin typeface="Noto Sans" panose="020B0502040504020204" pitchFamily="34" charset="0"/>
            </a:endParaRPr>
          </a:p>
          <a:p>
            <a:pPr marL="0" indent="0" algn="l">
              <a:buNone/>
            </a:pPr>
            <a:r>
              <a:rPr lang="en-US" sz="1800" b="0" i="0" dirty="0">
                <a:solidFill>
                  <a:srgbClr val="232323"/>
                </a:solidFill>
                <a:effectLst/>
                <a:latin typeface="Times New Roman" panose="02020603050405020304" pitchFamily="18" charset="0"/>
              </a:rPr>
              <a:t>●</a:t>
            </a:r>
            <a:r>
              <a:rPr lang="en-US" sz="1800" b="0" i="0" dirty="0">
                <a:solidFill>
                  <a:srgbClr val="232323"/>
                </a:solidFill>
                <a:effectLst/>
                <a:latin typeface="Noto Sans" panose="020B0502040504020204" pitchFamily="34" charset="0"/>
              </a:rPr>
              <a:t>Higher rates of infection and </a:t>
            </a:r>
            <a:r>
              <a:rPr lang="en-US" sz="1800" b="0" i="0" dirty="0" smtClean="0">
                <a:solidFill>
                  <a:srgbClr val="232323"/>
                </a:solidFill>
                <a:effectLst/>
                <a:latin typeface="Noto Sans" panose="020B0502040504020204" pitchFamily="34" charset="0"/>
              </a:rPr>
              <a:t>dehiscence.</a:t>
            </a:r>
            <a:endParaRPr lang="en-US" sz="1800" b="0" i="0" dirty="0">
              <a:solidFill>
                <a:srgbClr val="232323"/>
              </a:solidFill>
              <a:effectLst/>
              <a:latin typeface="Noto Sans" panose="020B0502040504020204" pitchFamily="34" charset="0"/>
            </a:endParaRPr>
          </a:p>
          <a:p>
            <a:pPr marL="0" indent="0" algn="l">
              <a:buNone/>
            </a:pPr>
            <a:r>
              <a:rPr lang="en-US" sz="1800" b="0" i="0" dirty="0">
                <a:solidFill>
                  <a:srgbClr val="232323"/>
                </a:solidFill>
                <a:effectLst/>
                <a:latin typeface="Times New Roman" panose="02020603050405020304" pitchFamily="18" charset="0"/>
              </a:rPr>
              <a:t>●</a:t>
            </a:r>
            <a:r>
              <a:rPr lang="en-US" sz="1800" b="0" i="0" dirty="0">
                <a:solidFill>
                  <a:srgbClr val="232323"/>
                </a:solidFill>
                <a:effectLst/>
                <a:latin typeface="Noto Sans" panose="020B0502040504020204" pitchFamily="34" charset="0"/>
              </a:rPr>
              <a:t>Increased risk of severe perineal laceration in subsequent deliveries </a:t>
            </a:r>
            <a:r>
              <a:rPr lang="en-US" sz="1800" b="0" i="0" dirty="0" smtClean="0">
                <a:solidFill>
                  <a:srgbClr val="232323"/>
                </a:solidFill>
                <a:effectLst/>
                <a:latin typeface="Noto Sans" panose="020B0502040504020204" pitchFamily="34" charset="0"/>
              </a:rPr>
              <a:t>.</a:t>
            </a:r>
            <a:endParaRPr lang="en-US" sz="1800" b="0" i="0" dirty="0">
              <a:solidFill>
                <a:srgbClr val="232323"/>
              </a:solidFill>
              <a:effectLst/>
              <a:latin typeface="Noto Sans" panose="020B0502040504020204" pitchFamily="34" charset="0"/>
            </a:endParaRPr>
          </a:p>
          <a:p>
            <a:pPr marL="0" indent="0" algn="l">
              <a:buNone/>
            </a:pPr>
            <a:r>
              <a:rPr lang="en-US" sz="1800" b="0" i="0" dirty="0">
                <a:solidFill>
                  <a:srgbClr val="232323"/>
                </a:solidFill>
                <a:effectLst/>
                <a:latin typeface="Times New Roman" panose="02020603050405020304" pitchFamily="18" charset="0"/>
              </a:rPr>
              <a:t>●</a:t>
            </a:r>
            <a:r>
              <a:rPr lang="en-US" sz="1800" b="0" i="0" dirty="0">
                <a:solidFill>
                  <a:srgbClr val="232323"/>
                </a:solidFill>
                <a:effectLst/>
                <a:latin typeface="Noto Sans" panose="020B0502040504020204" pitchFamily="34" charset="0"/>
              </a:rPr>
              <a:t>Patient fear – The WHO issued a State of Inequality report in 2015 that notes that a "fear of cutting" with episiotomy and cesarean birth may result in women avoiding deliveries in healthcare facilities. WHO suggests that avoidance of routine episiotomy use in low- and middle-income countries may improve healthcare equality and increase rates of deliveries in healthcare facilities</a:t>
            </a:r>
          </a:p>
          <a:p>
            <a:endParaRPr lang="en-US" sz="1800" dirty="0"/>
          </a:p>
        </p:txBody>
      </p:sp>
    </p:spTree>
    <p:extLst>
      <p:ext uri="{BB962C8B-B14F-4D97-AF65-F5344CB8AC3E}">
        <p14:creationId xmlns:p14="http://schemas.microsoft.com/office/powerpoint/2010/main" val="2627265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0FA1-DE5C-C208-FBF9-086CC89B93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25626F-4560-F493-FECF-B86263EA26FD}"/>
              </a:ext>
            </a:extLst>
          </p:cNvPr>
          <p:cNvSpPr>
            <a:spLocks noGrp="1"/>
          </p:cNvSpPr>
          <p:nvPr>
            <p:ph idx="1"/>
          </p:nvPr>
        </p:nvSpPr>
        <p:spPr/>
        <p:txBody>
          <a:bodyPr>
            <a:normAutofit lnSpcReduction="10000"/>
          </a:bodyPr>
          <a:lstStyle/>
          <a:p>
            <a:pPr marL="0" indent="0">
              <a:buNone/>
            </a:pPr>
            <a:r>
              <a:rPr lang="en-US" b="1" i="0" dirty="0">
                <a:solidFill>
                  <a:srgbClr val="353535"/>
                </a:solidFill>
                <a:effectLst/>
                <a:latin typeface="Noto Sans" panose="020B0502040504020204" pitchFamily="34" charset="0"/>
              </a:rPr>
              <a:t>WHEN TO CONSIDER </a:t>
            </a:r>
            <a:r>
              <a:rPr lang="en-US" b="1" i="0" dirty="0" smtClean="0">
                <a:solidFill>
                  <a:srgbClr val="353535"/>
                </a:solidFill>
                <a:effectLst/>
                <a:latin typeface="Noto Sans" panose="020B0502040504020204" pitchFamily="34" charset="0"/>
              </a:rPr>
              <a:t>EPISIOTOMY:</a:t>
            </a:r>
          </a:p>
          <a:p>
            <a:r>
              <a:rPr lang="fa-IR" b="1" i="0" dirty="0" smtClean="0">
                <a:solidFill>
                  <a:srgbClr val="353535"/>
                </a:solidFill>
                <a:effectLst/>
                <a:latin typeface="Noto Sans" panose="020B0502040504020204" pitchFamily="34" charset="0"/>
              </a:rPr>
              <a:t> </a:t>
            </a:r>
            <a:r>
              <a:rPr lang="en-US" b="0" i="0" dirty="0">
                <a:solidFill>
                  <a:srgbClr val="232323"/>
                </a:solidFill>
                <a:effectLst/>
                <a:latin typeface="Noto Sans" panose="020B0502040504020204" pitchFamily="34" charset="0"/>
              </a:rPr>
              <a:t>The decision to perform episiotomy is heavily dependent on the opinion of the delivering clinician and is based on the clinical scenario at the time of delivery . </a:t>
            </a:r>
            <a:r>
              <a:rPr lang="en-US" b="0" i="0" dirty="0">
                <a:solidFill>
                  <a:srgbClr val="FF0000"/>
                </a:solidFill>
                <a:effectLst/>
                <a:latin typeface="Noto Sans" panose="020B0502040504020204" pitchFamily="34" charset="0"/>
              </a:rPr>
              <a:t>There are no specific situations in which episiotomy is essential</a:t>
            </a:r>
            <a:r>
              <a:rPr lang="en-US" b="0" i="0" dirty="0">
                <a:solidFill>
                  <a:srgbClr val="232323"/>
                </a:solidFill>
                <a:effectLst/>
                <a:latin typeface="Noto Sans" panose="020B0502040504020204" pitchFamily="34" charset="0"/>
              </a:rPr>
              <a:t>. It is a reasonable option when the clinician believes enlarging the birth outlet to facilitate delivery of the fetus will benefit the mother or baby and warrants maternal exposure to the potential adverse outcomes associated with the procedure</a:t>
            </a:r>
            <a:r>
              <a:rPr lang="en-US" b="0" i="0" dirty="0" smtClean="0">
                <a:solidFill>
                  <a:srgbClr val="232323"/>
                </a:solidFill>
                <a:effectLst/>
                <a:latin typeface="Noto Sans" panose="020B0502040504020204" pitchFamily="34" charset="0"/>
              </a:rPr>
              <a:t>.</a:t>
            </a:r>
            <a:endParaRPr lang="en-US" dirty="0"/>
          </a:p>
        </p:txBody>
      </p:sp>
    </p:spTree>
    <p:extLst>
      <p:ext uri="{BB962C8B-B14F-4D97-AF65-F5344CB8AC3E}">
        <p14:creationId xmlns:p14="http://schemas.microsoft.com/office/powerpoint/2010/main" val="2726881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AE35-5FE9-EE35-5F4C-B36366EC02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18E7FC-DB77-648F-2A4B-6D97E8CE7066}"/>
              </a:ext>
            </a:extLst>
          </p:cNvPr>
          <p:cNvSpPr>
            <a:spLocks noGrp="1"/>
          </p:cNvSpPr>
          <p:nvPr>
            <p:ph idx="1"/>
          </p:nvPr>
        </p:nvSpPr>
        <p:spPr/>
        <p:txBody>
          <a:bodyPr>
            <a:normAutofit fontScale="85000" lnSpcReduction="20000"/>
          </a:bodyPr>
          <a:lstStyle/>
          <a:p>
            <a:pPr algn="l"/>
            <a:r>
              <a:rPr lang="en-US" b="0" i="0" dirty="0">
                <a:solidFill>
                  <a:srgbClr val="232323"/>
                </a:solidFill>
                <a:effectLst/>
                <a:latin typeface="Times New Roman" panose="02020603050405020304" pitchFamily="18" charset="0"/>
              </a:rPr>
              <a:t>●</a:t>
            </a:r>
            <a:r>
              <a:rPr lang="en-US" b="1" i="0" dirty="0">
                <a:solidFill>
                  <a:srgbClr val="232323"/>
                </a:solidFill>
                <a:effectLst/>
                <a:latin typeface="Noto Sans" panose="020B0502040504020204" pitchFamily="34" charset="0"/>
              </a:rPr>
              <a:t>Expedite delivery of the fetus</a:t>
            </a:r>
            <a:r>
              <a:rPr lang="en-US" b="0" i="0" dirty="0">
                <a:solidFill>
                  <a:srgbClr val="232323"/>
                </a:solidFill>
                <a:effectLst/>
                <a:latin typeface="Noto Sans" panose="020B0502040504020204" pitchFamily="34" charset="0"/>
              </a:rPr>
              <a:t> </a:t>
            </a:r>
            <a:r>
              <a:rPr lang="en-US" b="0" i="0" dirty="0" smtClean="0">
                <a:solidFill>
                  <a:srgbClr val="232323"/>
                </a:solidFill>
                <a:effectLst/>
                <a:latin typeface="Noto Sans" panose="020B0502040504020204" pitchFamily="34" charset="0"/>
              </a:rPr>
              <a:t>–</a:t>
            </a:r>
            <a:r>
              <a:rPr lang="en-US" b="0" i="0" dirty="0" smtClean="0">
                <a:solidFill>
                  <a:srgbClr val="FF0000"/>
                </a:solidFill>
                <a:effectLst/>
                <a:latin typeface="Noto Sans" panose="020B0502040504020204" pitchFamily="34" charset="0"/>
              </a:rPr>
              <a:t>a </a:t>
            </a:r>
            <a:r>
              <a:rPr lang="en-US" b="0" i="0" dirty="0">
                <a:solidFill>
                  <a:srgbClr val="FF0000"/>
                </a:solidFill>
                <a:effectLst/>
                <a:latin typeface="Noto Sans" panose="020B0502040504020204" pitchFamily="34" charset="0"/>
              </a:rPr>
              <a:t>category III fetal heart rate tracing that does not respond to resuscitative measures</a:t>
            </a:r>
            <a:r>
              <a:rPr lang="en-US" b="0" i="0" dirty="0">
                <a:solidFill>
                  <a:srgbClr val="232323"/>
                </a:solidFill>
                <a:effectLst/>
                <a:latin typeface="Noto Sans" panose="020B0502040504020204" pitchFamily="34" charset="0"/>
              </a:rPr>
              <a:t>. Episiotomy is only helpful if</a:t>
            </a:r>
            <a:r>
              <a:rPr lang="en-US" b="0" i="0" dirty="0">
                <a:solidFill>
                  <a:srgbClr val="FF0000"/>
                </a:solidFill>
                <a:effectLst/>
                <a:latin typeface="Noto Sans" panose="020B0502040504020204" pitchFamily="34" charset="0"/>
              </a:rPr>
              <a:t> delivery is being blocked by perineal tissue</a:t>
            </a:r>
            <a:r>
              <a:rPr lang="en-US" b="0" i="0" dirty="0">
                <a:solidFill>
                  <a:srgbClr val="232323"/>
                </a:solidFill>
                <a:effectLst/>
                <a:latin typeface="Noto Sans" panose="020B0502040504020204" pitchFamily="34" charset="0"/>
              </a:rPr>
              <a:t> (</a:t>
            </a:r>
            <a:r>
              <a:rPr lang="en-US" b="0" i="0" dirty="0" err="1">
                <a:solidFill>
                  <a:srgbClr val="232323"/>
                </a:solidFill>
                <a:effectLst/>
                <a:latin typeface="Noto Sans" panose="020B0502040504020204" pitchFamily="34" charset="0"/>
              </a:rPr>
              <a:t>ie</a:t>
            </a:r>
            <a:r>
              <a:rPr lang="en-US" b="0" i="0" dirty="0">
                <a:solidFill>
                  <a:srgbClr val="232323"/>
                </a:solidFill>
                <a:effectLst/>
                <a:latin typeface="Noto Sans" panose="020B0502040504020204" pitchFamily="34" charset="0"/>
              </a:rPr>
              <a:t>, episiotomy will not improve maternal expulsive efforts</a:t>
            </a:r>
          </a:p>
          <a:p>
            <a:pPr algn="l"/>
            <a:r>
              <a:rPr lang="en-US" b="0" i="0" dirty="0">
                <a:solidFill>
                  <a:srgbClr val="232323"/>
                </a:solidFill>
                <a:effectLst/>
                <a:latin typeface="Times New Roman" panose="02020603050405020304" pitchFamily="18" charset="0"/>
              </a:rPr>
              <a:t>●</a:t>
            </a:r>
            <a:r>
              <a:rPr lang="en-US" b="1" i="0" dirty="0">
                <a:solidFill>
                  <a:srgbClr val="232323"/>
                </a:solidFill>
                <a:effectLst/>
                <a:latin typeface="Noto Sans" panose="020B0502040504020204" pitchFamily="34" charset="0"/>
              </a:rPr>
              <a:t>Operative vaginal delivery</a:t>
            </a:r>
            <a:r>
              <a:rPr lang="en-US" b="0" i="0" dirty="0">
                <a:solidFill>
                  <a:srgbClr val="232323"/>
                </a:solidFill>
                <a:effectLst/>
                <a:latin typeface="Noto Sans" panose="020B0502040504020204" pitchFamily="34" charset="0"/>
              </a:rPr>
              <a:t> – Episiotomy can be used to facilitate placement of the forceps or vacuum extractor in women with a narrow vaginal outlet. </a:t>
            </a:r>
            <a:endParaRPr lang="en-US" b="0" i="0" dirty="0" smtClean="0">
              <a:solidFill>
                <a:srgbClr val="232323"/>
              </a:solidFill>
              <a:effectLst/>
              <a:latin typeface="Noto Sans" panose="020B0502040504020204" pitchFamily="34" charset="0"/>
            </a:endParaRPr>
          </a:p>
          <a:p>
            <a:pPr algn="l"/>
            <a:r>
              <a:rPr lang="en-US" b="0" i="0" dirty="0" smtClean="0">
                <a:solidFill>
                  <a:srgbClr val="232323"/>
                </a:solidFill>
                <a:effectLst/>
                <a:latin typeface="Noto Sans" panose="020B0502040504020204" pitchFamily="34" charset="0"/>
              </a:rPr>
              <a:t>multiple </a:t>
            </a:r>
            <a:r>
              <a:rPr lang="en-US" b="0" i="0" dirty="0">
                <a:solidFill>
                  <a:srgbClr val="232323"/>
                </a:solidFill>
                <a:effectLst/>
                <a:latin typeface="Noto Sans" panose="020B0502040504020204" pitchFamily="34" charset="0"/>
              </a:rPr>
              <a:t>societies advise against routine episiotomy with operative vaginal </a:t>
            </a:r>
            <a:r>
              <a:rPr lang="en-US" b="0" i="0" dirty="0" smtClean="0">
                <a:solidFill>
                  <a:srgbClr val="232323"/>
                </a:solidFill>
                <a:effectLst/>
                <a:latin typeface="Noto Sans" panose="020B0502040504020204" pitchFamily="34" charset="0"/>
              </a:rPr>
              <a:t>delivery</a:t>
            </a:r>
            <a:endParaRPr lang="en-US" b="0" i="0" dirty="0">
              <a:solidFill>
                <a:srgbClr val="232323"/>
              </a:solidFill>
              <a:effectLst/>
              <a:latin typeface="Noto Sans" panose="020B0502040504020204" pitchFamily="34" charset="0"/>
            </a:endParaRPr>
          </a:p>
          <a:p>
            <a:pPr algn="l"/>
            <a:r>
              <a:rPr lang="en-US" b="0" i="0" dirty="0">
                <a:solidFill>
                  <a:srgbClr val="232323"/>
                </a:solidFill>
                <a:effectLst/>
                <a:latin typeface="Noto Sans" panose="020B0502040504020204" pitchFamily="34" charset="0"/>
              </a:rPr>
              <a:t>When episiotomy is performed, </a:t>
            </a:r>
            <a:r>
              <a:rPr lang="en-US" b="0" i="0" dirty="0">
                <a:solidFill>
                  <a:srgbClr val="00B0F0"/>
                </a:solidFill>
                <a:effectLst/>
                <a:latin typeface="Noto Sans" panose="020B0502040504020204" pitchFamily="34" charset="0"/>
              </a:rPr>
              <a:t>mediolateral episiotomy</a:t>
            </a:r>
            <a:r>
              <a:rPr lang="en-US" b="0" i="0" dirty="0">
                <a:solidFill>
                  <a:srgbClr val="232323"/>
                </a:solidFill>
                <a:effectLst/>
                <a:latin typeface="Noto Sans" panose="020B0502040504020204" pitchFamily="34" charset="0"/>
              </a:rPr>
              <a:t> is associated with a lower risk of anal sphincter injury compared with median episiotomy. </a:t>
            </a:r>
            <a:endParaRPr lang="en-US" dirty="0"/>
          </a:p>
        </p:txBody>
      </p:sp>
    </p:spTree>
    <p:extLst>
      <p:ext uri="{BB962C8B-B14F-4D97-AF65-F5344CB8AC3E}">
        <p14:creationId xmlns:p14="http://schemas.microsoft.com/office/powerpoint/2010/main" val="46410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ADD80-0F58-F40C-4937-397949D43B3D}"/>
              </a:ext>
            </a:extLst>
          </p:cNvPr>
          <p:cNvSpPr>
            <a:spLocks noGrp="1"/>
          </p:cNvSpPr>
          <p:nvPr>
            <p:ph type="title"/>
          </p:nvPr>
        </p:nvSpPr>
        <p:spPr/>
        <p:txBody>
          <a:bodyPr>
            <a:normAutofit fontScale="90000"/>
          </a:bodyPr>
          <a:lstStyle/>
          <a:p>
            <a:r>
              <a:rPr lang="en-US" b="0" i="0" dirty="0">
                <a:solidFill>
                  <a:srgbClr val="232323"/>
                </a:solidFill>
                <a:effectLst/>
                <a:latin typeface="Noto Sans" panose="020B0502040204020203" pitchFamily="34" charset="0"/>
              </a:rPr>
              <a:t>Interpretation of labor progress is based on the stage and phase:</a:t>
            </a:r>
            <a:endParaRPr lang="en-US" dirty="0"/>
          </a:p>
        </p:txBody>
      </p:sp>
      <p:sp>
        <p:nvSpPr>
          <p:cNvPr id="3" name="Content Placeholder 2">
            <a:extLst>
              <a:ext uri="{FF2B5EF4-FFF2-40B4-BE49-F238E27FC236}">
                <a16:creationId xmlns:a16="http://schemas.microsoft.com/office/drawing/2014/main" id="{FAE1836E-F901-84D9-F801-6BCD15A50753}"/>
              </a:ext>
            </a:extLst>
          </p:cNvPr>
          <p:cNvSpPr>
            <a:spLocks noGrp="1"/>
          </p:cNvSpPr>
          <p:nvPr>
            <p:ph idx="1"/>
          </p:nvPr>
        </p:nvSpPr>
        <p:spPr/>
        <p:txBody>
          <a:bodyPr>
            <a:normAutofit fontScale="92500" lnSpcReduction="10000"/>
          </a:bodyPr>
          <a:lstStyle/>
          <a:p>
            <a:r>
              <a:rPr lang="en-US" b="1" i="0" dirty="0">
                <a:solidFill>
                  <a:srgbClr val="232323"/>
                </a:solidFill>
                <a:effectLst/>
                <a:latin typeface="Noto Sans" panose="020B0502040504020204" pitchFamily="34" charset="0"/>
              </a:rPr>
              <a:t>First stage</a:t>
            </a:r>
            <a:r>
              <a:rPr lang="en-US" b="0" i="0" dirty="0">
                <a:solidFill>
                  <a:srgbClr val="232323"/>
                </a:solidFill>
                <a:effectLst/>
                <a:latin typeface="Noto Sans" panose="020B0502040504020204" pitchFamily="34" charset="0"/>
              </a:rPr>
              <a:t>: The time from onset of labor to complete cervical dilation.</a:t>
            </a:r>
          </a:p>
          <a:p>
            <a:r>
              <a:rPr lang="en-US" b="1" i="0" dirty="0">
                <a:solidFill>
                  <a:srgbClr val="FF0000"/>
                </a:solidFill>
                <a:effectLst/>
                <a:latin typeface="Noto Sans" panose="020B0502040504020204" pitchFamily="34" charset="0"/>
              </a:rPr>
              <a:t>Second stage</a:t>
            </a:r>
            <a:r>
              <a:rPr lang="en-US" b="0" i="0" dirty="0">
                <a:solidFill>
                  <a:srgbClr val="FF0000"/>
                </a:solidFill>
                <a:effectLst/>
                <a:latin typeface="Noto Sans" panose="020B0502040504020204" pitchFamily="34" charset="0"/>
              </a:rPr>
              <a:t>: The time from complete cervical dilation to fetal expulsion</a:t>
            </a:r>
            <a:r>
              <a:rPr lang="en-US" b="0" i="0" dirty="0">
                <a:solidFill>
                  <a:srgbClr val="232323"/>
                </a:solidFill>
                <a:effectLst/>
                <a:latin typeface="Noto Sans" panose="020B0502040504020204" pitchFamily="34" charset="0"/>
              </a:rPr>
              <a:t>.</a:t>
            </a:r>
            <a:endParaRPr lang="en-US" dirty="0">
              <a:solidFill>
                <a:srgbClr val="232323"/>
              </a:solidFill>
              <a:latin typeface="Noto Sans" panose="020B0502040504020204" pitchFamily="34" charset="0"/>
            </a:endParaRPr>
          </a:p>
          <a:p>
            <a:r>
              <a:rPr lang="en-US" b="1" i="0" dirty="0">
                <a:solidFill>
                  <a:srgbClr val="232323"/>
                </a:solidFill>
                <a:effectLst/>
                <a:latin typeface="Noto Sans" panose="020B0502040504020204" pitchFamily="34" charset="0"/>
              </a:rPr>
              <a:t/>
            </a:r>
            <a:br>
              <a:rPr lang="en-US" b="1" i="0" dirty="0">
                <a:solidFill>
                  <a:srgbClr val="232323"/>
                </a:solidFill>
                <a:effectLst/>
                <a:latin typeface="Noto Sans" panose="020B0502040504020204" pitchFamily="34" charset="0"/>
              </a:rPr>
            </a:br>
            <a:r>
              <a:rPr lang="en-US" b="1" i="0" dirty="0">
                <a:solidFill>
                  <a:srgbClr val="232323"/>
                </a:solidFill>
                <a:effectLst/>
                <a:latin typeface="Noto Sans" panose="020B0502040504020204" pitchFamily="34" charset="0"/>
              </a:rPr>
              <a:t>Third stage</a:t>
            </a:r>
            <a:r>
              <a:rPr lang="en-US" b="0" i="0" dirty="0">
                <a:solidFill>
                  <a:srgbClr val="232323"/>
                </a:solidFill>
                <a:effectLst/>
                <a:latin typeface="Noto Sans" panose="020B0502040504020204" pitchFamily="34" charset="0"/>
              </a:rPr>
              <a:t>: The time between fetal expulsion and placental expulsion.</a:t>
            </a:r>
          </a:p>
          <a:p>
            <a:r>
              <a:rPr lang="en-US" b="1" i="0" dirty="0">
                <a:solidFill>
                  <a:srgbClr val="232323"/>
                </a:solidFill>
                <a:effectLst/>
                <a:latin typeface="Noto Sans" panose="020B0502040504020204" pitchFamily="34" charset="0"/>
              </a:rPr>
              <a:t>Fourth stage</a:t>
            </a:r>
            <a:r>
              <a:rPr lang="en-US" b="0" i="0" dirty="0">
                <a:solidFill>
                  <a:srgbClr val="232323"/>
                </a:solidFill>
                <a:effectLst/>
                <a:latin typeface="Noto Sans" panose="020B0502040504020204" pitchFamily="34" charset="0"/>
              </a:rPr>
              <a:t>: commonly defined as the first hour or two after placental expulsion when the uterus begins the process of involution.</a:t>
            </a:r>
            <a:endParaRPr lang="en-US" dirty="0"/>
          </a:p>
        </p:txBody>
      </p:sp>
    </p:spTree>
    <p:extLst>
      <p:ext uri="{BB962C8B-B14F-4D97-AF65-F5344CB8AC3E}">
        <p14:creationId xmlns:p14="http://schemas.microsoft.com/office/powerpoint/2010/main" val="3610235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88D3-B1CB-335D-6F8E-C18B6A6C6F81}"/>
              </a:ext>
            </a:extLst>
          </p:cNvPr>
          <p:cNvSpPr>
            <a:spLocks noGrp="1"/>
          </p:cNvSpPr>
          <p:nvPr>
            <p:ph type="title"/>
          </p:nvPr>
        </p:nvSpPr>
        <p:spPr/>
        <p:txBody>
          <a:bodyPr/>
          <a:lstStyle/>
          <a:p>
            <a:r>
              <a:rPr lang="en-US" b="1" dirty="0">
                <a:solidFill>
                  <a:srgbClr val="232323"/>
                </a:solidFill>
                <a:latin typeface="Noto Sans" panose="020B0502040504020204" pitchFamily="34" charset="0"/>
              </a:rPr>
              <a:t>Shoulder dystocia</a:t>
            </a:r>
            <a:r>
              <a:rPr lang="en-US" dirty="0">
                <a:solidFill>
                  <a:srgbClr val="232323"/>
                </a:solidFill>
                <a:latin typeface="Noto Sans" panose="020B0502040504020204" pitchFamily="34" charset="0"/>
              </a:rPr>
              <a:t> :</a:t>
            </a:r>
            <a:endParaRPr lang="en-US" dirty="0"/>
          </a:p>
        </p:txBody>
      </p:sp>
      <p:sp>
        <p:nvSpPr>
          <p:cNvPr id="3" name="Content Placeholder 2">
            <a:extLst>
              <a:ext uri="{FF2B5EF4-FFF2-40B4-BE49-F238E27FC236}">
                <a16:creationId xmlns:a16="http://schemas.microsoft.com/office/drawing/2014/main" id="{D274CF47-DEF2-CD75-BA1C-EF33A3B63804}"/>
              </a:ext>
            </a:extLst>
          </p:cNvPr>
          <p:cNvSpPr>
            <a:spLocks noGrp="1"/>
          </p:cNvSpPr>
          <p:nvPr>
            <p:ph idx="1"/>
          </p:nvPr>
        </p:nvSpPr>
        <p:spPr/>
        <p:txBody>
          <a:bodyPr>
            <a:normAutofit lnSpcReduction="10000"/>
          </a:bodyPr>
          <a:lstStyle/>
          <a:p>
            <a:r>
              <a:rPr lang="en-US" b="0" i="0" dirty="0" smtClean="0">
                <a:solidFill>
                  <a:srgbClr val="232323"/>
                </a:solidFill>
                <a:effectLst/>
                <a:latin typeface="Noto Sans" panose="020B0502040504020204" pitchFamily="34" charset="0"/>
              </a:rPr>
              <a:t>In </a:t>
            </a:r>
            <a:r>
              <a:rPr lang="en-US" b="0" i="0" dirty="0">
                <a:solidFill>
                  <a:srgbClr val="232323"/>
                </a:solidFill>
                <a:effectLst/>
                <a:latin typeface="Noto Sans" panose="020B0502040504020204" pitchFamily="34" charset="0"/>
              </a:rPr>
              <a:t>some cases of shoulder dystocia, performing an </a:t>
            </a:r>
            <a:r>
              <a:rPr lang="en-US" b="0" i="0" dirty="0">
                <a:solidFill>
                  <a:srgbClr val="00B0F0"/>
                </a:solidFill>
                <a:effectLst/>
                <a:latin typeface="Noto Sans" panose="020B0502040504020204" pitchFamily="34" charset="0"/>
              </a:rPr>
              <a:t>episiotomy can increase space for the operator's fingers and thus facilitate delivery of the posterior shoulder and other internal procedures, but does not appear to prevent shoulder dystocia</a:t>
            </a:r>
            <a:r>
              <a:rPr lang="en-US" b="0" i="0" dirty="0">
                <a:solidFill>
                  <a:srgbClr val="232323"/>
                </a:solidFill>
                <a:effectLst/>
                <a:latin typeface="Noto Sans" panose="020B0502040504020204" pitchFamily="34" charset="0"/>
              </a:rPr>
              <a:t> or release the impacted anterior shoulder. Routine use of episiotomy to manage shoulder dystocia is not advised until more data from randomly assigned trials are available to determine the balance of benefit or harm. </a:t>
            </a:r>
            <a:r>
              <a:rPr lang="en-US" b="0" i="0" dirty="0">
                <a:solidFill>
                  <a:srgbClr val="00B0F0"/>
                </a:solidFill>
                <a:effectLst/>
                <a:latin typeface="Noto Sans" panose="020B0502040504020204" pitchFamily="34" charset="0"/>
              </a:rPr>
              <a:t>Episiotomy does not prevent shoulder dystocia. </a:t>
            </a:r>
            <a:endParaRPr lang="en-US" dirty="0">
              <a:solidFill>
                <a:srgbClr val="00B0F0"/>
              </a:solidFill>
            </a:endParaRPr>
          </a:p>
        </p:txBody>
      </p:sp>
    </p:spTree>
    <p:extLst>
      <p:ext uri="{BB962C8B-B14F-4D97-AF65-F5344CB8AC3E}">
        <p14:creationId xmlns:p14="http://schemas.microsoft.com/office/powerpoint/2010/main" val="1917620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1410-76D5-8B4A-F827-3DB87DFF57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5E4148-7C1B-E6B6-DBD7-58409A6487B1}"/>
              </a:ext>
            </a:extLst>
          </p:cNvPr>
          <p:cNvSpPr>
            <a:spLocks noGrp="1"/>
          </p:cNvSpPr>
          <p:nvPr>
            <p:ph idx="1"/>
          </p:nvPr>
        </p:nvSpPr>
        <p:spPr/>
        <p:txBody>
          <a:bodyPr>
            <a:normAutofit/>
          </a:bodyPr>
          <a:lstStyle/>
          <a:p>
            <a:pPr algn="l"/>
            <a:r>
              <a:rPr lang="en-US" b="1" i="0" dirty="0">
                <a:solidFill>
                  <a:srgbClr val="353535"/>
                </a:solidFill>
                <a:effectLst/>
                <a:latin typeface="Noto Sans" panose="020B0502040504020204" pitchFamily="34" charset="0"/>
              </a:rPr>
              <a:t>PROCEDURES AND </a:t>
            </a:r>
            <a:r>
              <a:rPr lang="en-US" b="1" i="0" dirty="0" smtClean="0">
                <a:solidFill>
                  <a:srgbClr val="353535"/>
                </a:solidFill>
                <a:effectLst/>
                <a:latin typeface="Noto Sans" panose="020B0502040504020204" pitchFamily="34" charset="0"/>
              </a:rPr>
              <a:t>SELECTION: </a:t>
            </a:r>
            <a:r>
              <a:rPr lang="en-US" b="0" i="0" dirty="0" smtClean="0">
                <a:solidFill>
                  <a:srgbClr val="232323"/>
                </a:solidFill>
                <a:effectLst/>
                <a:latin typeface="Noto Sans" panose="020B0502040504020204" pitchFamily="34" charset="0"/>
              </a:rPr>
              <a:t>The </a:t>
            </a:r>
            <a:r>
              <a:rPr lang="en-US" b="0" i="0" dirty="0">
                <a:solidFill>
                  <a:srgbClr val="232323"/>
                </a:solidFill>
                <a:effectLst/>
                <a:latin typeface="Noto Sans" panose="020B0502040504020204" pitchFamily="34" charset="0"/>
              </a:rPr>
              <a:t>most common types of episiotomy are the median (midline) and </a:t>
            </a:r>
            <a:r>
              <a:rPr lang="en-US" b="0" i="0" dirty="0" err="1" smtClean="0">
                <a:solidFill>
                  <a:srgbClr val="232323"/>
                </a:solidFill>
                <a:effectLst/>
                <a:latin typeface="Noto Sans" panose="020B0502040504020204" pitchFamily="34" charset="0"/>
              </a:rPr>
              <a:t>mediolateral</a:t>
            </a:r>
            <a:endParaRPr lang="en-US" b="0" i="0" dirty="0">
              <a:solidFill>
                <a:srgbClr val="232323"/>
              </a:solidFill>
              <a:effectLst/>
              <a:latin typeface="Noto Sans" panose="020B0502040504020204" pitchFamily="34" charset="0"/>
            </a:endParaRPr>
          </a:p>
          <a:p>
            <a:pPr algn="l"/>
            <a:r>
              <a:rPr lang="en-US" b="1" i="0" dirty="0">
                <a:solidFill>
                  <a:srgbClr val="232323"/>
                </a:solidFill>
                <a:effectLst/>
                <a:latin typeface="Noto Sans" panose="020B0502040504020204" pitchFamily="34" charset="0"/>
              </a:rPr>
              <a:t>Mediolateral versus median (midline) episiotomy</a:t>
            </a:r>
            <a:r>
              <a:rPr lang="en-US" b="0" i="0" dirty="0">
                <a:solidFill>
                  <a:srgbClr val="232323"/>
                </a:solidFill>
                <a:effectLst/>
                <a:latin typeface="Noto Sans" panose="020B0502040504020204" pitchFamily="34" charset="0"/>
              </a:rPr>
              <a:t> — Consistent with the World Health Organization (WHO), our preference is a mediolateral episiotomy because it does not increase the risk of an anal sphincter laceration (</a:t>
            </a:r>
            <a:r>
              <a:rPr lang="en-US" b="0" i="0" dirty="0" err="1">
                <a:solidFill>
                  <a:srgbClr val="232323"/>
                </a:solidFill>
                <a:effectLst/>
                <a:latin typeface="Noto Sans" panose="020B0502040504020204" pitchFamily="34" charset="0"/>
              </a:rPr>
              <a:t>ie</a:t>
            </a:r>
            <a:r>
              <a:rPr lang="en-US" b="0" i="0" dirty="0">
                <a:solidFill>
                  <a:srgbClr val="232323"/>
                </a:solidFill>
                <a:effectLst/>
                <a:latin typeface="Noto Sans" panose="020B0502040504020204" pitchFamily="34" charset="0"/>
              </a:rPr>
              <a:t>, third- or fourth-degree obstetric injury) as does the median </a:t>
            </a:r>
            <a:r>
              <a:rPr lang="en-US" b="0" i="0" dirty="0" smtClean="0">
                <a:solidFill>
                  <a:srgbClr val="232323"/>
                </a:solidFill>
                <a:effectLst/>
                <a:latin typeface="Noto Sans" panose="020B0502040504020204" pitchFamily="34" charset="0"/>
              </a:rPr>
              <a:t>episiotomy</a:t>
            </a:r>
            <a:endParaRPr lang="en-US" dirty="0"/>
          </a:p>
        </p:txBody>
      </p:sp>
    </p:spTree>
    <p:extLst>
      <p:ext uri="{BB962C8B-B14F-4D97-AF65-F5344CB8AC3E}">
        <p14:creationId xmlns:p14="http://schemas.microsoft.com/office/powerpoint/2010/main" val="130366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05CC-716D-CEDA-BFC7-1E86446C89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3A248B-342D-9DB4-5B99-28D2D710447E}"/>
              </a:ext>
            </a:extLst>
          </p:cNvPr>
          <p:cNvSpPr>
            <a:spLocks noGrp="1"/>
          </p:cNvSpPr>
          <p:nvPr>
            <p:ph idx="1"/>
          </p:nvPr>
        </p:nvSpPr>
        <p:spPr/>
        <p:txBody>
          <a:bodyPr>
            <a:normAutofit fontScale="92500" lnSpcReduction="10000"/>
          </a:bodyPr>
          <a:lstStyle/>
          <a:p>
            <a:pPr algn="l"/>
            <a:r>
              <a:rPr lang="en-US" b="0" i="0" dirty="0" smtClean="0">
                <a:solidFill>
                  <a:srgbClr val="00B0F0"/>
                </a:solidFill>
                <a:effectLst/>
                <a:latin typeface="Noto Sans" panose="020B0502040504020204" pitchFamily="34" charset="0"/>
              </a:rPr>
              <a:t>Median </a:t>
            </a:r>
            <a:r>
              <a:rPr lang="en-US" b="0" i="0" dirty="0">
                <a:solidFill>
                  <a:srgbClr val="00B0F0"/>
                </a:solidFill>
                <a:effectLst/>
                <a:latin typeface="Noto Sans" panose="020B0502040504020204" pitchFamily="34" charset="0"/>
              </a:rPr>
              <a:t>episiotomy is associated with a higher risk of anal sphincter laceration than mediolateral episiotomy </a:t>
            </a:r>
            <a:r>
              <a:rPr lang="en-US" b="0" i="0" dirty="0" smtClean="0">
                <a:solidFill>
                  <a:srgbClr val="232323"/>
                </a:solidFill>
                <a:effectLst/>
                <a:latin typeface="Noto Sans" panose="020B0502040504020204" pitchFamily="34" charset="0"/>
              </a:rPr>
              <a:t>.</a:t>
            </a:r>
          </a:p>
          <a:p>
            <a:pPr algn="l"/>
            <a:r>
              <a:rPr lang="en-US" b="0" i="0" dirty="0" smtClean="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Mediolateral episiotomy is associated with increased blood </a:t>
            </a:r>
            <a:r>
              <a:rPr lang="en-US" b="0" i="0" dirty="0" smtClean="0">
                <a:solidFill>
                  <a:srgbClr val="232323"/>
                </a:solidFill>
                <a:effectLst/>
                <a:latin typeface="Noto Sans" panose="020B0502040504020204" pitchFamily="34" charset="0"/>
              </a:rPr>
              <a:t>loss</a:t>
            </a:r>
          </a:p>
          <a:p>
            <a:pPr algn="l"/>
            <a:r>
              <a:rPr lang="en-US" b="0" i="0" dirty="0" smtClean="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mediolateral episiotomy has historically been thought to result in more perineal pain and </a:t>
            </a:r>
            <a:r>
              <a:rPr lang="en-US" b="0" i="0" dirty="0" smtClean="0">
                <a:solidFill>
                  <a:srgbClr val="232323"/>
                </a:solidFill>
                <a:effectLst/>
                <a:latin typeface="Noto Sans" panose="020B0502040504020204" pitchFamily="34" charset="0"/>
              </a:rPr>
              <a:t>dyspareunia</a:t>
            </a:r>
            <a:endParaRPr lang="en-US" b="0" i="0" dirty="0">
              <a:solidFill>
                <a:srgbClr val="232323"/>
              </a:solidFill>
              <a:effectLst/>
              <a:latin typeface="Noto Sans" panose="020B0502040504020204" pitchFamily="34" charset="0"/>
            </a:endParaRPr>
          </a:p>
          <a:p>
            <a:pPr algn="l"/>
            <a:r>
              <a:rPr lang="en-US" b="1" i="0" dirty="0">
                <a:solidFill>
                  <a:srgbClr val="232323"/>
                </a:solidFill>
                <a:effectLst/>
                <a:latin typeface="Noto Sans" panose="020B0502040504020204" pitchFamily="34" charset="0"/>
              </a:rPr>
              <a:t>Median (midline)</a:t>
            </a:r>
            <a:r>
              <a:rPr lang="en-US" b="0" i="0" dirty="0">
                <a:solidFill>
                  <a:srgbClr val="232323"/>
                </a:solidFill>
                <a:effectLst/>
                <a:latin typeface="Noto Sans" panose="020B0502040504020204" pitchFamily="34" charset="0"/>
              </a:rPr>
              <a:t> — The median episiotomy starts within 3 mm of the midline of the posterior fourchette and extends downwards </a:t>
            </a:r>
            <a:r>
              <a:rPr lang="en-US" b="0" i="0" dirty="0">
                <a:solidFill>
                  <a:schemeClr val="accent2"/>
                </a:solidFill>
                <a:effectLst/>
                <a:latin typeface="Noto Sans" panose="020B0502040504020204" pitchFamily="34" charset="0"/>
              </a:rPr>
              <a:t>between 0 and 25 degrees of the sagittal </a:t>
            </a:r>
            <a:r>
              <a:rPr lang="en-US" b="0" i="0" dirty="0" smtClean="0">
                <a:solidFill>
                  <a:schemeClr val="accent2"/>
                </a:solidFill>
                <a:effectLst/>
                <a:latin typeface="Noto Sans" panose="020B0502040504020204" pitchFamily="34" charset="0"/>
              </a:rPr>
              <a:t>plane</a:t>
            </a:r>
            <a:r>
              <a:rPr lang="en-US" b="0" i="0" dirty="0" smtClean="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The median episiotomy is more commonly performed in the United States.</a:t>
            </a:r>
          </a:p>
          <a:p>
            <a:endParaRPr lang="en-US" dirty="0"/>
          </a:p>
        </p:txBody>
      </p:sp>
    </p:spTree>
    <p:extLst>
      <p:ext uri="{BB962C8B-B14F-4D97-AF65-F5344CB8AC3E}">
        <p14:creationId xmlns:p14="http://schemas.microsoft.com/office/powerpoint/2010/main" val="1960164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9D5-844C-84C4-C89E-76FB4BEAB9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A0074B-F454-18FD-A65D-A07B22F99624}"/>
              </a:ext>
            </a:extLst>
          </p:cNvPr>
          <p:cNvSpPr>
            <a:spLocks noGrp="1"/>
          </p:cNvSpPr>
          <p:nvPr>
            <p:ph idx="1"/>
          </p:nvPr>
        </p:nvSpPr>
        <p:spPr/>
        <p:txBody>
          <a:bodyPr>
            <a:normAutofit/>
          </a:bodyPr>
          <a:lstStyle/>
          <a:p>
            <a:pPr algn="l"/>
            <a:r>
              <a:rPr lang="en-US" b="1" i="0" dirty="0">
                <a:solidFill>
                  <a:srgbClr val="232323"/>
                </a:solidFill>
                <a:effectLst/>
                <a:latin typeface="Noto Sans" panose="020B0502040504020204" pitchFamily="34" charset="0"/>
              </a:rPr>
              <a:t>Mediolateral</a:t>
            </a:r>
            <a:r>
              <a:rPr lang="en-US" b="0" i="0" dirty="0">
                <a:solidFill>
                  <a:srgbClr val="232323"/>
                </a:solidFill>
                <a:effectLst/>
                <a:latin typeface="Noto Sans" panose="020B0502040504020204" pitchFamily="34" charset="0"/>
              </a:rPr>
              <a:t> — The mediolateral episiotomy begins within 3 mm of the midline in the posterior fourchette and is directed laterally at an angle of </a:t>
            </a:r>
            <a:r>
              <a:rPr lang="en-US" b="0" i="0" dirty="0">
                <a:solidFill>
                  <a:schemeClr val="accent2"/>
                </a:solidFill>
                <a:effectLst/>
                <a:latin typeface="Noto Sans" panose="020B0502040504020204" pitchFamily="34" charset="0"/>
              </a:rPr>
              <a:t>at least 60 degrees from the midline towards the ischial </a:t>
            </a:r>
            <a:r>
              <a:rPr lang="en-US" b="0" i="0" dirty="0" smtClean="0">
                <a:solidFill>
                  <a:schemeClr val="accent2"/>
                </a:solidFill>
                <a:effectLst/>
                <a:latin typeface="Noto Sans" panose="020B0502040504020204" pitchFamily="34" charset="0"/>
              </a:rPr>
              <a:t>tuberosity.</a:t>
            </a:r>
            <a:r>
              <a:rPr lang="en-US" b="0" i="0" dirty="0" smtClean="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The mediolateral episiotomy is more commonly used in Europe.</a:t>
            </a:r>
          </a:p>
          <a:p>
            <a:pPr marL="0" indent="0">
              <a:buNone/>
            </a:pPr>
            <a:endParaRPr lang="en-US" dirty="0"/>
          </a:p>
        </p:txBody>
      </p:sp>
    </p:spTree>
    <p:extLst>
      <p:ext uri="{BB962C8B-B14F-4D97-AF65-F5344CB8AC3E}">
        <p14:creationId xmlns:p14="http://schemas.microsoft.com/office/powerpoint/2010/main" val="2243077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0622-2B08-1408-E13A-2A9803BC91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833DC1-1156-A019-4F7F-3C589ACF1BCA}"/>
              </a:ext>
            </a:extLst>
          </p:cNvPr>
          <p:cNvSpPr>
            <a:spLocks noGrp="1"/>
          </p:cNvSpPr>
          <p:nvPr>
            <p:ph idx="1"/>
          </p:nvPr>
        </p:nvSpPr>
        <p:spPr/>
        <p:txBody>
          <a:bodyPr>
            <a:normAutofit/>
          </a:bodyPr>
          <a:lstStyle/>
          <a:p>
            <a:pPr algn="l"/>
            <a:r>
              <a:rPr lang="en-US" b="0" i="0" dirty="0" smtClean="0">
                <a:solidFill>
                  <a:srgbClr val="232323"/>
                </a:solidFill>
                <a:effectLst/>
                <a:latin typeface="Times New Roman" panose="02020603050405020304" pitchFamily="18" charset="0"/>
              </a:rPr>
              <a:t>●</a:t>
            </a:r>
            <a:r>
              <a:rPr lang="en-US" b="1" i="0" dirty="0">
                <a:solidFill>
                  <a:srgbClr val="232323"/>
                </a:solidFill>
                <a:effectLst/>
                <a:latin typeface="Noto Sans" panose="020B0502040504020204" pitchFamily="34" charset="0"/>
              </a:rPr>
              <a:t>Lateral episiotomy</a:t>
            </a:r>
            <a:r>
              <a:rPr lang="en-US" b="0" i="0" dirty="0">
                <a:solidFill>
                  <a:srgbClr val="232323"/>
                </a:solidFill>
                <a:effectLst/>
                <a:latin typeface="Noto Sans" panose="020B0502040504020204" pitchFamily="34" charset="0"/>
              </a:rPr>
              <a:t> – The lateral episiotomy includes the mediolateral angulation but the </a:t>
            </a:r>
            <a:r>
              <a:rPr lang="en-US" b="0" i="0" dirty="0">
                <a:solidFill>
                  <a:schemeClr val="accent2"/>
                </a:solidFill>
                <a:effectLst/>
                <a:latin typeface="Noto Sans" panose="020B0502040504020204" pitchFamily="34" charset="0"/>
              </a:rPr>
              <a:t>incision starts off-center between 7 to 8 o'clock or 4 to 5 o'clock</a:t>
            </a:r>
            <a:r>
              <a:rPr lang="en-US" b="0" i="0" dirty="0">
                <a:solidFill>
                  <a:srgbClr val="232323"/>
                </a:solidFill>
                <a:effectLst/>
                <a:latin typeface="Noto Sans" panose="020B0502040504020204" pitchFamily="34" charset="0"/>
              </a:rPr>
              <a:t> rather than at the traditional 6 o'clock position. This adjustment seeks to reduce the risks associated with an intended mediolateral episiotomy with fetal crowning and ultimately becomes more similar to a midline episiotomy when </a:t>
            </a:r>
            <a:r>
              <a:rPr lang="en-US" b="0" i="0" dirty="0" smtClean="0">
                <a:solidFill>
                  <a:srgbClr val="232323"/>
                </a:solidFill>
                <a:effectLst/>
                <a:latin typeface="Noto Sans" panose="020B0502040504020204" pitchFamily="34" charset="0"/>
              </a:rPr>
              <a:t>suturing</a:t>
            </a:r>
            <a:endParaRPr lang="en-US" dirty="0"/>
          </a:p>
        </p:txBody>
      </p:sp>
    </p:spTree>
    <p:extLst>
      <p:ext uri="{BB962C8B-B14F-4D97-AF65-F5344CB8AC3E}">
        <p14:creationId xmlns:p14="http://schemas.microsoft.com/office/powerpoint/2010/main" val="3094786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52AA-A7A9-B257-91DA-81F53C553A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1668B0-1FE9-BE0F-F0F2-550B86F055FC}"/>
              </a:ext>
            </a:extLst>
          </p:cNvPr>
          <p:cNvSpPr>
            <a:spLocks noGrp="1"/>
          </p:cNvSpPr>
          <p:nvPr>
            <p:ph idx="1"/>
          </p:nvPr>
        </p:nvSpPr>
        <p:spPr/>
        <p:txBody>
          <a:bodyPr>
            <a:normAutofit/>
          </a:bodyPr>
          <a:lstStyle/>
          <a:p>
            <a:pPr algn="l"/>
            <a:r>
              <a:rPr lang="en-US" b="1" i="0" dirty="0" smtClean="0">
                <a:solidFill>
                  <a:srgbClr val="232323"/>
                </a:solidFill>
                <a:effectLst/>
                <a:latin typeface="Noto Sans" panose="020B0502040504020204" pitchFamily="34" charset="0"/>
              </a:rPr>
              <a:t>Timing</a:t>
            </a:r>
            <a:r>
              <a:rPr lang="en-US" b="0" i="0" dirty="0">
                <a:solidFill>
                  <a:srgbClr val="232323"/>
                </a:solidFill>
                <a:effectLst/>
                <a:latin typeface="Noto Sans" panose="020B0502040504020204" pitchFamily="34" charset="0"/>
              </a:rPr>
              <a:t> — A reasonable approach is to perform the procedure when the </a:t>
            </a:r>
            <a:r>
              <a:rPr lang="en-US" b="0" i="0" dirty="0">
                <a:solidFill>
                  <a:srgbClr val="FF0000"/>
                </a:solidFill>
                <a:effectLst/>
                <a:latin typeface="Noto Sans" panose="020B0502040504020204" pitchFamily="34" charset="0"/>
              </a:rPr>
              <a:t>delivery of the fetus is anticipated within the next three to four contractions. </a:t>
            </a:r>
            <a:r>
              <a:rPr lang="en-US" b="0" i="0" dirty="0">
                <a:solidFill>
                  <a:srgbClr val="232323"/>
                </a:solidFill>
                <a:effectLst/>
                <a:latin typeface="Noto Sans" panose="020B0502040504020204" pitchFamily="34" charset="0"/>
              </a:rPr>
              <a:t>The optimal time for cutting the episiotomy is not known. </a:t>
            </a:r>
          </a:p>
          <a:p>
            <a:pPr algn="l"/>
            <a:r>
              <a:rPr lang="en-US" b="1" i="0" dirty="0">
                <a:solidFill>
                  <a:srgbClr val="232323"/>
                </a:solidFill>
                <a:effectLst/>
                <a:latin typeface="Noto Sans" panose="020B0502040504020204" pitchFamily="34" charset="0"/>
              </a:rPr>
              <a:t>Procedure</a:t>
            </a:r>
            <a:r>
              <a:rPr lang="en-US" b="0" i="0" dirty="0">
                <a:solidFill>
                  <a:srgbClr val="232323"/>
                </a:solidFill>
                <a:effectLst/>
                <a:latin typeface="Noto Sans" panose="020B0502040504020204" pitchFamily="34" charset="0"/>
              </a:rPr>
              <a:t> — Prior to performing an episiotomy, the clinician will typically place one or two fingers inside the posterior vaginal wall to protect the fetal scalp during incision. The incision is performed with either scissors or scalpel.</a:t>
            </a:r>
          </a:p>
          <a:p>
            <a:endParaRPr lang="en-US" dirty="0"/>
          </a:p>
        </p:txBody>
      </p:sp>
    </p:spTree>
    <p:extLst>
      <p:ext uri="{BB962C8B-B14F-4D97-AF65-F5344CB8AC3E}">
        <p14:creationId xmlns:p14="http://schemas.microsoft.com/office/powerpoint/2010/main" val="1727631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7053-4596-EDA0-425B-4C2B12A19C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8159B1-FF40-3005-6AB3-6E8ACDF0CC7E}"/>
              </a:ext>
            </a:extLst>
          </p:cNvPr>
          <p:cNvSpPr>
            <a:spLocks noGrp="1"/>
          </p:cNvSpPr>
          <p:nvPr>
            <p:ph idx="1"/>
          </p:nvPr>
        </p:nvSpPr>
        <p:spPr/>
        <p:txBody>
          <a:bodyPr>
            <a:normAutofit/>
          </a:bodyPr>
          <a:lstStyle/>
          <a:p>
            <a:pPr algn="l"/>
            <a:r>
              <a:rPr lang="en-US" b="1" i="0" dirty="0">
                <a:solidFill>
                  <a:srgbClr val="232323"/>
                </a:solidFill>
                <a:effectLst/>
                <a:latin typeface="Noto Sans" panose="020B0502040504020204" pitchFamily="34" charset="0"/>
              </a:rPr>
              <a:t>Delivery and repair</a:t>
            </a:r>
            <a:r>
              <a:rPr lang="en-US" b="0" i="0" dirty="0">
                <a:solidFill>
                  <a:srgbClr val="232323"/>
                </a:solidFill>
                <a:effectLst/>
                <a:latin typeface="Noto Sans" panose="020B0502040504020204" pitchFamily="34" charset="0"/>
              </a:rPr>
              <a:t> — During delivery of the fetal head, support of the perineum at the most interior aspect of the incision may help reduce extensions. </a:t>
            </a:r>
            <a:endParaRPr lang="en-US" b="0" i="0" dirty="0" smtClean="0">
              <a:solidFill>
                <a:srgbClr val="232323"/>
              </a:solidFill>
              <a:effectLst/>
              <a:latin typeface="Noto Sans" panose="020B0502040504020204" pitchFamily="34" charset="0"/>
            </a:endParaRPr>
          </a:p>
          <a:p>
            <a:pPr algn="l"/>
            <a:r>
              <a:rPr lang="en-US" b="0" i="0" dirty="0" smtClean="0">
                <a:solidFill>
                  <a:srgbClr val="232323"/>
                </a:solidFill>
                <a:effectLst/>
                <a:latin typeface="Noto Sans" panose="020B0502040504020204" pitchFamily="34" charset="0"/>
              </a:rPr>
              <a:t>Following </a:t>
            </a:r>
            <a:r>
              <a:rPr lang="en-US" b="0" i="0" dirty="0">
                <a:solidFill>
                  <a:srgbClr val="232323"/>
                </a:solidFill>
                <a:effectLst/>
                <a:latin typeface="Noto Sans" panose="020B0502040504020204" pitchFamily="34" charset="0"/>
              </a:rPr>
              <a:t>delivery of the fetus and the placenta, a thorough examination of the perineum, including a rectal examination, is performed to determine extent of the incision and any further lacerations or extensions that might warrant repair. </a:t>
            </a:r>
          </a:p>
          <a:p>
            <a:endParaRPr lang="en-US" dirty="0"/>
          </a:p>
        </p:txBody>
      </p:sp>
    </p:spTree>
    <p:extLst>
      <p:ext uri="{BB962C8B-B14F-4D97-AF65-F5344CB8AC3E}">
        <p14:creationId xmlns:p14="http://schemas.microsoft.com/office/powerpoint/2010/main" val="505182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C3EE-394B-0F3C-1AAE-2FDE9CBF4483}"/>
              </a:ext>
            </a:extLst>
          </p:cNvPr>
          <p:cNvSpPr>
            <a:spLocks noGrp="1"/>
          </p:cNvSpPr>
          <p:nvPr>
            <p:ph type="title"/>
          </p:nvPr>
        </p:nvSpPr>
        <p:spPr/>
        <p:txBody>
          <a:bodyPr/>
          <a:lstStyle/>
          <a:p>
            <a:r>
              <a:rPr lang="en-US" b="1" dirty="0" smtClean="0">
                <a:solidFill>
                  <a:srgbClr val="353535"/>
                </a:solidFill>
                <a:latin typeface="Noto Sans" panose="020B0502040504020204" pitchFamily="34" charset="0"/>
              </a:rPr>
              <a:t>COMPLICATIONS:</a:t>
            </a:r>
            <a:endParaRPr lang="en-US" dirty="0"/>
          </a:p>
        </p:txBody>
      </p:sp>
      <p:sp>
        <p:nvSpPr>
          <p:cNvPr id="3" name="Content Placeholder 2">
            <a:extLst>
              <a:ext uri="{FF2B5EF4-FFF2-40B4-BE49-F238E27FC236}">
                <a16:creationId xmlns:a16="http://schemas.microsoft.com/office/drawing/2014/main" id="{E1E52467-22E2-AD18-7DEF-07D9A236C103}"/>
              </a:ext>
            </a:extLst>
          </p:cNvPr>
          <p:cNvSpPr>
            <a:spLocks noGrp="1"/>
          </p:cNvSpPr>
          <p:nvPr>
            <p:ph idx="1"/>
          </p:nvPr>
        </p:nvSpPr>
        <p:spPr/>
        <p:txBody>
          <a:bodyPr>
            <a:normAutofit/>
          </a:bodyPr>
          <a:lstStyle/>
          <a:p>
            <a:pPr marL="0" indent="0">
              <a:buNone/>
            </a:pPr>
            <a:endParaRPr lang="en-US" b="1" i="0" dirty="0">
              <a:solidFill>
                <a:srgbClr val="353535"/>
              </a:solidFill>
              <a:effectLst/>
              <a:latin typeface="Noto Sans" panose="020B0502040504020204" pitchFamily="34" charset="0"/>
            </a:endParaRPr>
          </a:p>
          <a:p>
            <a:pPr algn="l"/>
            <a:r>
              <a:rPr lang="en-US" b="0" i="0" dirty="0">
                <a:solidFill>
                  <a:srgbClr val="232323"/>
                </a:solidFill>
                <a:effectLst/>
                <a:latin typeface="Noto Sans" panose="020B0502040504020204" pitchFamily="34" charset="0"/>
              </a:rPr>
              <a:t>Common complications of episiotomy include </a:t>
            </a:r>
            <a:r>
              <a:rPr lang="en-US" b="0" i="0" dirty="0">
                <a:solidFill>
                  <a:srgbClr val="FF0000"/>
                </a:solidFill>
                <a:effectLst/>
                <a:latin typeface="Noto Sans" panose="020B0502040504020204" pitchFamily="34" charset="0"/>
              </a:rPr>
              <a:t>extension of the incision deeper into the perineum</a:t>
            </a:r>
            <a:r>
              <a:rPr lang="en-US" b="0" i="0" dirty="0">
                <a:solidFill>
                  <a:srgbClr val="232323"/>
                </a:solidFill>
                <a:effectLst/>
                <a:latin typeface="Noto Sans" panose="020B0502040504020204" pitchFamily="34" charset="0"/>
              </a:rPr>
              <a:t> or the </a:t>
            </a:r>
            <a:r>
              <a:rPr lang="en-US" b="0" i="0" dirty="0">
                <a:solidFill>
                  <a:srgbClr val="FF0000"/>
                </a:solidFill>
                <a:effectLst/>
                <a:latin typeface="Noto Sans" panose="020B0502040504020204" pitchFamily="34" charset="0"/>
              </a:rPr>
              <a:t>anal sphincter complex</a:t>
            </a:r>
            <a:r>
              <a:rPr lang="en-US" b="0" i="0" dirty="0">
                <a:solidFill>
                  <a:srgbClr val="232323"/>
                </a:solidFill>
                <a:effectLst/>
                <a:latin typeface="Noto Sans" panose="020B0502040504020204" pitchFamily="34" charset="0"/>
              </a:rPr>
              <a:t>, </a:t>
            </a:r>
            <a:r>
              <a:rPr lang="en-US" b="0" i="0" dirty="0">
                <a:solidFill>
                  <a:srgbClr val="00B0F0"/>
                </a:solidFill>
                <a:effectLst/>
                <a:latin typeface="Noto Sans" panose="020B0502040504020204" pitchFamily="34" charset="0"/>
              </a:rPr>
              <a:t>infection</a:t>
            </a:r>
            <a:r>
              <a:rPr lang="en-US" b="0" i="0" dirty="0">
                <a:solidFill>
                  <a:srgbClr val="232323"/>
                </a:solidFill>
                <a:effectLst/>
                <a:latin typeface="Noto Sans" panose="020B0502040504020204" pitchFamily="34" charset="0"/>
              </a:rPr>
              <a:t>, </a:t>
            </a:r>
            <a:r>
              <a:rPr lang="en-US" b="0" i="0" dirty="0" smtClean="0">
                <a:solidFill>
                  <a:srgbClr val="00B0F0"/>
                </a:solidFill>
                <a:effectLst/>
                <a:latin typeface="Noto Sans" panose="020B0502040504020204" pitchFamily="34" charset="0"/>
              </a:rPr>
              <a:t>postpartum </a:t>
            </a:r>
            <a:r>
              <a:rPr lang="en-US" b="0" i="0" dirty="0">
                <a:solidFill>
                  <a:srgbClr val="00B0F0"/>
                </a:solidFill>
                <a:effectLst/>
                <a:latin typeface="Noto Sans" panose="020B0502040504020204" pitchFamily="34" charset="0"/>
              </a:rPr>
              <a:t>pain</a:t>
            </a:r>
            <a:r>
              <a:rPr lang="en-US" b="0" i="0" dirty="0">
                <a:solidFill>
                  <a:srgbClr val="232323"/>
                </a:solidFill>
                <a:effectLst/>
                <a:latin typeface="Noto Sans" panose="020B0502040504020204" pitchFamily="34" charset="0"/>
              </a:rPr>
              <a:t>, and </a:t>
            </a:r>
            <a:r>
              <a:rPr lang="en-US" b="0" i="0" dirty="0" smtClean="0">
                <a:solidFill>
                  <a:srgbClr val="FF0000"/>
                </a:solidFill>
                <a:effectLst/>
                <a:latin typeface="Noto Sans" panose="020B0502040504020204" pitchFamily="34" charset="0"/>
              </a:rPr>
              <a:t>dyspareunia</a:t>
            </a:r>
            <a:r>
              <a:rPr lang="en-US" b="0" i="0" dirty="0" smtClean="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Although</a:t>
            </a:r>
            <a:r>
              <a:rPr lang="en-US" b="0" i="0" dirty="0">
                <a:solidFill>
                  <a:srgbClr val="FF0000"/>
                </a:solidFill>
                <a:effectLst/>
                <a:latin typeface="Noto Sans" panose="020B0502040504020204" pitchFamily="34" charset="0"/>
              </a:rPr>
              <a:t> vulvovaginal hematomas </a:t>
            </a:r>
            <a:r>
              <a:rPr lang="en-US" b="0" i="0" dirty="0">
                <a:solidFill>
                  <a:srgbClr val="232323"/>
                </a:solidFill>
                <a:effectLst/>
                <a:latin typeface="Noto Sans" panose="020B0502040504020204" pitchFamily="34" charset="0"/>
              </a:rPr>
              <a:t>can occur after episiotomies, this complication is </a:t>
            </a:r>
            <a:r>
              <a:rPr lang="en-US" b="0" i="0" dirty="0" smtClean="0">
                <a:solidFill>
                  <a:srgbClr val="232323"/>
                </a:solidFill>
                <a:effectLst/>
                <a:latin typeface="Noto Sans" panose="020B0502040504020204" pitchFamily="34" charset="0"/>
              </a:rPr>
              <a:t>rare.</a:t>
            </a:r>
            <a:endParaRPr lang="en-US" b="0" i="0" dirty="0">
              <a:solidFill>
                <a:srgbClr val="232323"/>
              </a:solidFill>
              <a:effectLst/>
              <a:latin typeface="Noto Sans" panose="020B0502040504020204" pitchFamily="34" charset="0"/>
            </a:endParaRPr>
          </a:p>
          <a:p>
            <a:endParaRPr lang="en-US" dirty="0"/>
          </a:p>
        </p:txBody>
      </p:sp>
    </p:spTree>
    <p:extLst>
      <p:ext uri="{BB962C8B-B14F-4D97-AF65-F5344CB8AC3E}">
        <p14:creationId xmlns:p14="http://schemas.microsoft.com/office/powerpoint/2010/main" val="2374481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F20D-CDC6-A178-0C9A-925EE48D5B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B43F47-4D4C-B2F3-0F12-B7F41AF228F2}"/>
              </a:ext>
            </a:extLst>
          </p:cNvPr>
          <p:cNvSpPr>
            <a:spLocks noGrp="1"/>
          </p:cNvSpPr>
          <p:nvPr>
            <p:ph idx="1"/>
          </p:nvPr>
        </p:nvSpPr>
        <p:spPr/>
        <p:txBody>
          <a:bodyPr>
            <a:normAutofit fontScale="92500"/>
          </a:bodyPr>
          <a:lstStyle/>
          <a:p>
            <a:r>
              <a:rPr lang="en-US" b="1" i="0" dirty="0">
                <a:solidFill>
                  <a:srgbClr val="353535"/>
                </a:solidFill>
                <a:effectLst/>
                <a:latin typeface="Noto Sans" panose="020B0502040504020204" pitchFamily="34" charset="0"/>
              </a:rPr>
              <a:t>IMPACT ON FUTURE </a:t>
            </a:r>
            <a:r>
              <a:rPr lang="en-US" b="1" i="0" dirty="0" smtClean="0">
                <a:solidFill>
                  <a:srgbClr val="353535"/>
                </a:solidFill>
                <a:effectLst/>
                <a:latin typeface="Noto Sans" panose="020B0502040504020204" pitchFamily="34" charset="0"/>
              </a:rPr>
              <a:t>DELIVERIES: </a:t>
            </a:r>
            <a:r>
              <a:rPr lang="en-US" b="0" i="0" dirty="0" smtClean="0">
                <a:solidFill>
                  <a:srgbClr val="232323"/>
                </a:solidFill>
                <a:effectLst/>
                <a:latin typeface="Noto Sans" panose="020B0502040504020204" pitchFamily="34" charset="0"/>
              </a:rPr>
              <a:t>Episiotomy </a:t>
            </a:r>
            <a:r>
              <a:rPr lang="en-US" b="0" i="0" dirty="0">
                <a:solidFill>
                  <a:srgbClr val="232323"/>
                </a:solidFill>
                <a:effectLst/>
                <a:latin typeface="Noto Sans" panose="020B0502040504020204" pitchFamily="34" charset="0"/>
              </a:rPr>
              <a:t>use at the time of first vaginal delivery appears to increase the risk of a severe obstetric laceration in a subsequent vaginal delivery</a:t>
            </a:r>
            <a:r>
              <a:rPr lang="en-US" b="0" i="0" dirty="0" smtClean="0">
                <a:solidFill>
                  <a:srgbClr val="232323"/>
                </a:solidFill>
                <a:effectLst/>
                <a:latin typeface="Noto Sans" panose="020B0502040504020204" pitchFamily="34" charset="0"/>
              </a:rPr>
              <a:t>.</a:t>
            </a:r>
          </a:p>
          <a:p>
            <a:r>
              <a:rPr lang="en-US" b="0" i="0" dirty="0" smtClean="0">
                <a:solidFill>
                  <a:srgbClr val="FF0000"/>
                </a:solidFill>
                <a:effectLst/>
                <a:latin typeface="Noto Sans" panose="020B0502040504020204" pitchFamily="34" charset="0"/>
              </a:rPr>
              <a:t>Logistic </a:t>
            </a:r>
            <a:r>
              <a:rPr lang="en-US" b="0" i="0" dirty="0">
                <a:solidFill>
                  <a:srgbClr val="FF0000"/>
                </a:solidFill>
                <a:effectLst/>
                <a:latin typeface="Noto Sans" panose="020B0502040504020204" pitchFamily="34" charset="0"/>
              </a:rPr>
              <a:t>regression modeling predicted a fivefold increased risk of anal sphincter complex lacerations for women with prior </a:t>
            </a:r>
            <a:r>
              <a:rPr lang="en-US" b="0" i="0" dirty="0" smtClean="0">
                <a:solidFill>
                  <a:srgbClr val="FF0000"/>
                </a:solidFill>
                <a:effectLst/>
                <a:latin typeface="Noto Sans" panose="020B0502040504020204" pitchFamily="34" charset="0"/>
              </a:rPr>
              <a:t>episiotomy</a:t>
            </a:r>
            <a:r>
              <a:rPr lang="en-US" b="0" i="0" dirty="0" smtClean="0">
                <a:solidFill>
                  <a:srgbClr val="232323"/>
                </a:solidFill>
                <a:effectLst/>
                <a:latin typeface="Noto Sans" panose="020B0502040504020204" pitchFamily="34" charset="0"/>
              </a:rPr>
              <a:t>.</a:t>
            </a:r>
          </a:p>
          <a:p>
            <a:r>
              <a:rPr lang="en-US" b="0" i="0" dirty="0" smtClean="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Although the type of episiotomy was not identified in this study, the majority of episiotomies were likely median incisions as these are most common in the United States, where the study was performed.</a:t>
            </a:r>
            <a:endParaRPr lang="en-US" dirty="0"/>
          </a:p>
        </p:txBody>
      </p:sp>
    </p:spTree>
    <p:extLst>
      <p:ext uri="{BB962C8B-B14F-4D97-AF65-F5344CB8AC3E}">
        <p14:creationId xmlns:p14="http://schemas.microsoft.com/office/powerpoint/2010/main" val="2999767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B341-98D8-9516-773F-22B40F700B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5DFFE4-904F-BFE3-217A-8D3AADAAB74E}"/>
              </a:ext>
            </a:extLst>
          </p:cNvPr>
          <p:cNvSpPr>
            <a:spLocks noGrp="1"/>
          </p:cNvSpPr>
          <p:nvPr>
            <p:ph idx="1"/>
          </p:nvPr>
        </p:nvSpPr>
        <p:spPr/>
        <p:txBody>
          <a:bodyPr>
            <a:normAutofit fontScale="92500" lnSpcReduction="20000"/>
          </a:bodyPr>
          <a:lstStyle/>
          <a:p>
            <a:pPr marL="0" indent="0">
              <a:buNone/>
            </a:pPr>
            <a:r>
              <a:rPr lang="en-US" b="1" i="0" dirty="0">
                <a:solidFill>
                  <a:srgbClr val="353535"/>
                </a:solidFill>
                <a:effectLst/>
                <a:latin typeface="Noto Sans" panose="020B0502040504020204" pitchFamily="34" charset="0"/>
              </a:rPr>
              <a:t>COST-EFFECTIVE </a:t>
            </a:r>
            <a:r>
              <a:rPr lang="en-US" b="1" i="0" dirty="0" smtClean="0">
                <a:solidFill>
                  <a:srgbClr val="353535"/>
                </a:solidFill>
                <a:effectLst/>
                <a:latin typeface="Noto Sans" panose="020B0502040504020204" pitchFamily="34" charset="0"/>
              </a:rPr>
              <a:t>CARE: </a:t>
            </a:r>
            <a:r>
              <a:rPr lang="en-US" b="0" i="0" dirty="0" smtClean="0">
                <a:solidFill>
                  <a:srgbClr val="232323"/>
                </a:solidFill>
                <a:effectLst/>
                <a:latin typeface="Noto Sans" panose="020B0502040504020204" pitchFamily="34" charset="0"/>
              </a:rPr>
              <a:t>There </a:t>
            </a:r>
            <a:r>
              <a:rPr lang="en-US" b="0" i="0" dirty="0">
                <a:solidFill>
                  <a:srgbClr val="232323"/>
                </a:solidFill>
                <a:effectLst/>
                <a:latin typeface="Noto Sans" panose="020B0502040504020204" pitchFamily="34" charset="0"/>
              </a:rPr>
              <a:t>is little information regarding the impact on health care costs associated with episiotomy use. </a:t>
            </a:r>
            <a:endParaRPr lang="en-US" b="0" i="0" dirty="0" smtClean="0">
              <a:solidFill>
                <a:srgbClr val="232323"/>
              </a:solidFill>
              <a:effectLst/>
              <a:latin typeface="Noto Sans" panose="020B0502040504020204" pitchFamily="34" charset="0"/>
            </a:endParaRPr>
          </a:p>
          <a:p>
            <a:r>
              <a:rPr lang="en-US" b="0" i="0" dirty="0" smtClean="0">
                <a:solidFill>
                  <a:srgbClr val="232323"/>
                </a:solidFill>
                <a:effectLst/>
                <a:latin typeface="Noto Sans" panose="020B0502040504020204" pitchFamily="34" charset="0"/>
              </a:rPr>
              <a:t>Costs </a:t>
            </a:r>
            <a:r>
              <a:rPr lang="en-US" b="0" i="0" dirty="0">
                <a:solidFill>
                  <a:srgbClr val="232323"/>
                </a:solidFill>
                <a:effectLst/>
                <a:latin typeface="Noto Sans" panose="020B0502040504020204" pitchFamily="34" charset="0"/>
              </a:rPr>
              <a:t>that could be impacted include the procedure itself</a:t>
            </a:r>
            <a:r>
              <a:rPr lang="en-US" b="0" i="0" dirty="0" smtClean="0">
                <a:solidFill>
                  <a:srgbClr val="232323"/>
                </a:solidFill>
                <a:effectLst/>
                <a:latin typeface="Noto Sans" panose="020B0502040504020204" pitchFamily="34" charset="0"/>
              </a:rPr>
              <a:t>,</a:t>
            </a:r>
          </a:p>
          <a:p>
            <a:r>
              <a:rPr lang="en-US" b="0" i="0" dirty="0" smtClean="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repair of any laceration extensions</a:t>
            </a:r>
            <a:r>
              <a:rPr lang="en-US" b="0" i="0" dirty="0" smtClean="0">
                <a:solidFill>
                  <a:srgbClr val="232323"/>
                </a:solidFill>
                <a:effectLst/>
                <a:latin typeface="Noto Sans" panose="020B0502040504020204" pitchFamily="34" charset="0"/>
              </a:rPr>
              <a:t>,</a:t>
            </a:r>
          </a:p>
          <a:p>
            <a:r>
              <a:rPr lang="en-US" b="0" i="0" dirty="0" smtClean="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postpartum pelvic floor physical therapy</a:t>
            </a:r>
            <a:r>
              <a:rPr lang="en-US" b="0" i="0" dirty="0" smtClean="0">
                <a:solidFill>
                  <a:srgbClr val="232323"/>
                </a:solidFill>
                <a:effectLst/>
                <a:latin typeface="Noto Sans" panose="020B0502040504020204" pitchFamily="34" charset="0"/>
              </a:rPr>
              <a:t>,</a:t>
            </a:r>
          </a:p>
          <a:p>
            <a:r>
              <a:rPr lang="en-US" b="0" i="0" dirty="0" smtClean="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more frequent postpartum visits for evaluation of healing with advanced lacerations, </a:t>
            </a:r>
            <a:endParaRPr lang="en-US" b="0" i="0" dirty="0" smtClean="0">
              <a:solidFill>
                <a:srgbClr val="232323"/>
              </a:solidFill>
              <a:effectLst/>
              <a:latin typeface="Noto Sans" panose="020B0502040504020204" pitchFamily="34" charset="0"/>
            </a:endParaRPr>
          </a:p>
          <a:p>
            <a:r>
              <a:rPr lang="en-US" b="0" i="0" dirty="0" smtClean="0">
                <a:solidFill>
                  <a:srgbClr val="232323"/>
                </a:solidFill>
                <a:effectLst/>
                <a:latin typeface="Noto Sans" panose="020B0502040504020204" pitchFamily="34" charset="0"/>
              </a:rPr>
              <a:t>and </a:t>
            </a:r>
            <a:r>
              <a:rPr lang="en-US" b="0" i="0" dirty="0">
                <a:solidFill>
                  <a:srgbClr val="232323"/>
                </a:solidFill>
                <a:effectLst/>
                <a:latin typeface="Noto Sans" panose="020B0502040504020204" pitchFamily="34" charset="0"/>
              </a:rPr>
              <a:t>remote complications including dyspareunia and/or fecal incontinence. </a:t>
            </a:r>
            <a:endParaRPr lang="en-US" dirty="0"/>
          </a:p>
        </p:txBody>
      </p:sp>
    </p:spTree>
    <p:extLst>
      <p:ext uri="{BB962C8B-B14F-4D97-AF65-F5344CB8AC3E}">
        <p14:creationId xmlns:p14="http://schemas.microsoft.com/office/powerpoint/2010/main" val="371311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D191B-E224-2C37-EB16-8B63C7F08E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631AA2-3A3C-3C41-1EB8-BE7DE47EA634}"/>
              </a:ext>
            </a:extLst>
          </p:cNvPr>
          <p:cNvSpPr>
            <a:spLocks noGrp="1"/>
          </p:cNvSpPr>
          <p:nvPr>
            <p:ph idx="1"/>
          </p:nvPr>
        </p:nvSpPr>
        <p:spPr/>
        <p:txBody>
          <a:bodyPr>
            <a:noAutofit/>
          </a:bodyPr>
          <a:lstStyle/>
          <a:p>
            <a:r>
              <a:rPr lang="en-US" sz="3200" dirty="0" smtClean="0">
                <a:solidFill>
                  <a:srgbClr val="FF0000"/>
                </a:solidFill>
              </a:rPr>
              <a:t>the </a:t>
            </a:r>
            <a:r>
              <a:rPr lang="en-US" sz="3200" dirty="0">
                <a:solidFill>
                  <a:srgbClr val="FF0000"/>
                </a:solidFill>
              </a:rPr>
              <a:t>pain </a:t>
            </a:r>
            <a:r>
              <a:rPr lang="en-US" sz="3200" dirty="0"/>
              <a:t>during childbirth and the </a:t>
            </a:r>
            <a:r>
              <a:rPr lang="en-US" sz="3200" dirty="0">
                <a:solidFill>
                  <a:srgbClr val="FF0000"/>
                </a:solidFill>
              </a:rPr>
              <a:t>long labor duration </a:t>
            </a:r>
            <a:r>
              <a:rPr lang="en-US" sz="3200" dirty="0"/>
              <a:t>causes not only </a:t>
            </a:r>
            <a:r>
              <a:rPr lang="en-US" sz="3200" dirty="0">
                <a:solidFill>
                  <a:schemeClr val="accent2"/>
                </a:solidFill>
              </a:rPr>
              <a:t>physical fatigue </a:t>
            </a:r>
            <a:r>
              <a:rPr lang="en-US" sz="3200" dirty="0"/>
              <a:t>of the </a:t>
            </a:r>
            <a:r>
              <a:rPr lang="en-US" sz="3200" dirty="0" err="1"/>
              <a:t>puerpera</a:t>
            </a:r>
            <a:r>
              <a:rPr lang="en-US" sz="3200" dirty="0"/>
              <a:t> but also many </a:t>
            </a:r>
            <a:r>
              <a:rPr lang="en-US" sz="3200" dirty="0">
                <a:solidFill>
                  <a:schemeClr val="accent2"/>
                </a:solidFill>
              </a:rPr>
              <a:t>adverse psychological emotions, such as fear and anxiety </a:t>
            </a:r>
            <a:r>
              <a:rPr lang="en-US" sz="3200" dirty="0"/>
              <a:t>of a potential perineum tear, thereby </a:t>
            </a:r>
            <a:r>
              <a:rPr lang="en-US" sz="3200" dirty="0">
                <a:solidFill>
                  <a:schemeClr val="accent5"/>
                </a:solidFill>
              </a:rPr>
              <a:t>affecting the normal force of the </a:t>
            </a:r>
            <a:r>
              <a:rPr lang="en-US" sz="3200" dirty="0" err="1">
                <a:solidFill>
                  <a:schemeClr val="accent5"/>
                </a:solidFill>
              </a:rPr>
              <a:t>puerpera</a:t>
            </a:r>
            <a:r>
              <a:rPr lang="en-US" sz="3200" dirty="0">
                <a:solidFill>
                  <a:schemeClr val="accent5"/>
                </a:solidFill>
              </a:rPr>
              <a:t> during labor</a:t>
            </a:r>
            <a:r>
              <a:rPr lang="en-US" sz="3200" dirty="0"/>
              <a:t>, prolonging the labor duration and increasing the amount of labor bleeding</a:t>
            </a:r>
          </a:p>
        </p:txBody>
      </p:sp>
    </p:spTree>
    <p:extLst>
      <p:ext uri="{BB962C8B-B14F-4D97-AF65-F5344CB8AC3E}">
        <p14:creationId xmlns:p14="http://schemas.microsoft.com/office/powerpoint/2010/main" val="2512364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90EF-31F7-32F0-BD49-BBE738CFB0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4B0BCE-3BF8-7A26-6264-A7D78C346904}"/>
              </a:ext>
            </a:extLst>
          </p:cNvPr>
          <p:cNvSpPr>
            <a:spLocks noGrp="1"/>
          </p:cNvSpPr>
          <p:nvPr>
            <p:ph idx="1"/>
          </p:nvPr>
        </p:nvSpPr>
        <p:spPr/>
        <p:txBody>
          <a:bodyPr>
            <a:normAutofit/>
          </a:bodyPr>
          <a:lstStyle/>
          <a:p>
            <a:pPr algn="l"/>
            <a:r>
              <a:rPr lang="en-US" b="1" i="0" dirty="0" smtClean="0">
                <a:solidFill>
                  <a:srgbClr val="353535"/>
                </a:solidFill>
                <a:effectLst/>
                <a:latin typeface="Noto Sans" panose="020B0502040504020204" pitchFamily="34" charset="0"/>
              </a:rPr>
              <a:t>PREVENTION: </a:t>
            </a:r>
            <a:r>
              <a:rPr lang="en-US" b="0" i="0" dirty="0" smtClean="0">
                <a:solidFill>
                  <a:srgbClr val="232323"/>
                </a:solidFill>
                <a:effectLst/>
                <a:latin typeface="Noto Sans" panose="020B0502040504020204" pitchFamily="34" charset="0"/>
              </a:rPr>
              <a:t>There </a:t>
            </a:r>
            <a:r>
              <a:rPr lang="en-US" b="0" i="0" dirty="0">
                <a:solidFill>
                  <a:srgbClr val="232323"/>
                </a:solidFill>
                <a:effectLst/>
                <a:latin typeface="Noto Sans" panose="020B0502040504020204" pitchFamily="34" charset="0"/>
              </a:rPr>
              <a:t>is no strong evidence that any intervention will prevent a prolonged second stage of labor. The following interventions have been studied</a:t>
            </a:r>
            <a:r>
              <a:rPr lang="en-US" b="0" i="0" dirty="0" smtClean="0">
                <a:solidFill>
                  <a:srgbClr val="232323"/>
                </a:solidFill>
                <a:effectLst/>
                <a:latin typeface="Noto Sans" panose="020B0502040504020204" pitchFamily="34" charset="0"/>
              </a:rPr>
              <a:t>.</a:t>
            </a:r>
            <a:endParaRPr lang="en-US" dirty="0"/>
          </a:p>
        </p:txBody>
      </p:sp>
    </p:spTree>
    <p:extLst>
      <p:ext uri="{BB962C8B-B14F-4D97-AF65-F5344CB8AC3E}">
        <p14:creationId xmlns:p14="http://schemas.microsoft.com/office/powerpoint/2010/main" val="1847842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7EFD-B50F-1DAB-DD0C-DDCC43799E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CB2AD1-76AF-EDE7-83AB-6201045ED158}"/>
              </a:ext>
            </a:extLst>
          </p:cNvPr>
          <p:cNvSpPr>
            <a:spLocks noGrp="1"/>
          </p:cNvSpPr>
          <p:nvPr>
            <p:ph idx="1"/>
          </p:nvPr>
        </p:nvSpPr>
        <p:spPr/>
        <p:txBody>
          <a:bodyPr>
            <a:normAutofit fontScale="92500" lnSpcReduction="20000"/>
          </a:bodyPr>
          <a:lstStyle/>
          <a:p>
            <a:pPr algn="l"/>
            <a:r>
              <a:rPr lang="en-US" b="1" i="0" dirty="0">
                <a:solidFill>
                  <a:srgbClr val="232323"/>
                </a:solidFill>
                <a:effectLst/>
                <a:latin typeface="Noto Sans" panose="020B0502040504020204" pitchFamily="34" charset="0"/>
              </a:rPr>
              <a:t>Maternal position and technique</a:t>
            </a:r>
            <a:r>
              <a:rPr lang="en-US" b="0" i="0" dirty="0">
                <a:solidFill>
                  <a:srgbClr val="232323"/>
                </a:solidFill>
                <a:effectLst/>
                <a:latin typeface="Noto Sans" panose="020B0502040504020204" pitchFamily="34" charset="0"/>
              </a:rPr>
              <a:t> – Neither maternal pushing position nor technique (</a:t>
            </a:r>
            <a:r>
              <a:rPr lang="en-US" b="0" i="0" dirty="0" err="1">
                <a:solidFill>
                  <a:srgbClr val="232323"/>
                </a:solidFill>
                <a:effectLst/>
                <a:latin typeface="Noto Sans" panose="020B0502040504020204" pitchFamily="34" charset="0"/>
              </a:rPr>
              <a:t>eg</a:t>
            </a:r>
            <a:r>
              <a:rPr lang="en-US" b="0" i="0" dirty="0">
                <a:solidFill>
                  <a:srgbClr val="232323"/>
                </a:solidFill>
                <a:effectLst/>
                <a:latin typeface="Noto Sans" panose="020B0502040504020204" pitchFamily="34" charset="0"/>
              </a:rPr>
              <a:t>, physiologic versus coached) appears to have a substantial effect on the length of the second stage, although an upright position for delivery may shorten the second stage by 3 to 10 minutes </a:t>
            </a:r>
            <a:endParaRPr lang="en-US" b="0" i="0" dirty="0" smtClean="0">
              <a:solidFill>
                <a:srgbClr val="232323"/>
              </a:solidFill>
              <a:effectLst/>
              <a:latin typeface="Noto Sans" panose="020B0502040504020204" pitchFamily="34" charset="0"/>
            </a:endParaRPr>
          </a:p>
          <a:p>
            <a:pPr algn="l"/>
            <a:r>
              <a:rPr lang="en-US" b="1" i="0" dirty="0" smtClean="0">
                <a:solidFill>
                  <a:srgbClr val="232323"/>
                </a:solidFill>
                <a:effectLst/>
                <a:latin typeface="Noto Sans" panose="020B0502040504020204" pitchFamily="34" charset="0"/>
              </a:rPr>
              <a:t>Physical </a:t>
            </a:r>
            <a:r>
              <a:rPr lang="en-US" b="1" i="0" dirty="0">
                <a:solidFill>
                  <a:srgbClr val="232323"/>
                </a:solidFill>
                <a:effectLst/>
                <a:latin typeface="Noto Sans" panose="020B0502040504020204" pitchFamily="34" charset="0"/>
              </a:rPr>
              <a:t>activity/exercise</a:t>
            </a:r>
            <a:r>
              <a:rPr lang="en-US" b="0" i="0" dirty="0">
                <a:solidFill>
                  <a:srgbClr val="232323"/>
                </a:solidFill>
                <a:effectLst/>
                <a:latin typeface="Noto Sans" panose="020B0502040504020204" pitchFamily="34" charset="0"/>
              </a:rPr>
              <a:t>:</a:t>
            </a:r>
          </a:p>
          <a:p>
            <a:pPr algn="l"/>
            <a:r>
              <a:rPr lang="en-US" b="1" i="0" dirty="0" smtClean="0">
                <a:solidFill>
                  <a:srgbClr val="232323"/>
                </a:solidFill>
                <a:effectLst/>
                <a:latin typeface="Noto Sans" panose="020B0502040504020204" pitchFamily="34" charset="0"/>
              </a:rPr>
              <a:t>Pelvic </a:t>
            </a:r>
            <a:r>
              <a:rPr lang="en-US" b="1" i="0" dirty="0">
                <a:solidFill>
                  <a:srgbClr val="232323"/>
                </a:solidFill>
                <a:effectLst/>
                <a:latin typeface="Noto Sans" panose="020B0502040504020204" pitchFamily="34" charset="0"/>
              </a:rPr>
              <a:t>floor muscle exercises</a:t>
            </a:r>
            <a:r>
              <a:rPr lang="en-US" b="0" i="0" dirty="0">
                <a:solidFill>
                  <a:srgbClr val="232323"/>
                </a:solidFill>
                <a:effectLst/>
                <a:latin typeface="Noto Sans" panose="020B0502040504020204" pitchFamily="34" charset="0"/>
              </a:rPr>
              <a:t> </a:t>
            </a:r>
            <a:endParaRPr lang="en-US" b="0" i="0" dirty="0" smtClean="0">
              <a:solidFill>
                <a:srgbClr val="232323"/>
              </a:solidFill>
              <a:effectLst/>
              <a:latin typeface="Noto Sans" panose="020B0502040504020204" pitchFamily="34" charset="0"/>
            </a:endParaRPr>
          </a:p>
          <a:p>
            <a:r>
              <a:rPr lang="en-US" dirty="0">
                <a:solidFill>
                  <a:srgbClr val="232323"/>
                </a:solidFill>
                <a:latin typeface="Times New Roman" panose="02020603050405020304" pitchFamily="18" charset="0"/>
              </a:rPr>
              <a:t>•</a:t>
            </a:r>
            <a:r>
              <a:rPr lang="en-US" b="1" dirty="0">
                <a:solidFill>
                  <a:srgbClr val="232323"/>
                </a:solidFill>
                <a:latin typeface="Noto Sans" panose="020B0502040504020204" pitchFamily="34" charset="0"/>
              </a:rPr>
              <a:t>Exercise</a:t>
            </a:r>
            <a:r>
              <a:rPr lang="en-US" dirty="0">
                <a:solidFill>
                  <a:srgbClr val="232323"/>
                </a:solidFill>
                <a:latin typeface="Noto Sans" panose="020B0502040504020204" pitchFamily="34" charset="0"/>
              </a:rPr>
              <a:t> </a:t>
            </a:r>
          </a:p>
          <a:p>
            <a:r>
              <a:rPr lang="en-US" dirty="0">
                <a:solidFill>
                  <a:srgbClr val="232323"/>
                </a:solidFill>
                <a:latin typeface="Times New Roman" panose="02020603050405020304" pitchFamily="18" charset="0"/>
              </a:rPr>
              <a:t>•</a:t>
            </a:r>
            <a:r>
              <a:rPr lang="en-US" b="1" dirty="0">
                <a:solidFill>
                  <a:srgbClr val="232323"/>
                </a:solidFill>
                <a:latin typeface="Noto Sans" panose="020B0502040504020204" pitchFamily="34" charset="0"/>
              </a:rPr>
              <a:t>Continuous labor support</a:t>
            </a:r>
            <a:r>
              <a:rPr lang="en-US" dirty="0">
                <a:solidFill>
                  <a:srgbClr val="232323"/>
                </a:solidFill>
                <a:latin typeface="Noto Sans" panose="020B0502040504020204" pitchFamily="34" charset="0"/>
              </a:rPr>
              <a:t> </a:t>
            </a:r>
            <a:endParaRPr lang="en-US" dirty="0"/>
          </a:p>
          <a:p>
            <a:pPr algn="l"/>
            <a:endParaRPr lang="en-US" dirty="0"/>
          </a:p>
        </p:txBody>
      </p:sp>
    </p:spTree>
    <p:extLst>
      <p:ext uri="{BB962C8B-B14F-4D97-AF65-F5344CB8AC3E}">
        <p14:creationId xmlns:p14="http://schemas.microsoft.com/office/powerpoint/2010/main" val="3879008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31EF-EA57-2262-3783-780EBF5E9711}"/>
              </a:ext>
            </a:extLst>
          </p:cNvPr>
          <p:cNvSpPr>
            <a:spLocks noGrp="1"/>
          </p:cNvSpPr>
          <p:nvPr>
            <p:ph type="title"/>
          </p:nvPr>
        </p:nvSpPr>
        <p:spPr/>
        <p:txBody>
          <a:bodyPr/>
          <a:lstStyle/>
          <a:p>
            <a:r>
              <a:rPr lang="en-US" b="1" dirty="0" smtClean="0">
                <a:solidFill>
                  <a:srgbClr val="353535"/>
                </a:solidFill>
                <a:latin typeface="Noto Sans" panose="020B0502040504020204" pitchFamily="34" charset="0"/>
              </a:rPr>
              <a:t>PUSHING:</a:t>
            </a:r>
            <a:endParaRPr lang="en-US" dirty="0"/>
          </a:p>
        </p:txBody>
      </p:sp>
      <p:sp>
        <p:nvSpPr>
          <p:cNvPr id="3" name="Content Placeholder 2">
            <a:extLst>
              <a:ext uri="{FF2B5EF4-FFF2-40B4-BE49-F238E27FC236}">
                <a16:creationId xmlns:a16="http://schemas.microsoft.com/office/drawing/2014/main" id="{6DDD0467-4B8D-D59B-64A8-79AAE833D8EB}"/>
              </a:ext>
            </a:extLst>
          </p:cNvPr>
          <p:cNvSpPr>
            <a:spLocks noGrp="1"/>
          </p:cNvSpPr>
          <p:nvPr>
            <p:ph idx="1"/>
          </p:nvPr>
        </p:nvSpPr>
        <p:spPr/>
        <p:txBody>
          <a:bodyPr>
            <a:normAutofit/>
          </a:bodyPr>
          <a:lstStyle/>
          <a:p>
            <a:pPr algn="l"/>
            <a:endParaRPr lang="en-US" b="0" i="0" dirty="0">
              <a:solidFill>
                <a:srgbClr val="232323"/>
              </a:solidFill>
              <a:effectLst/>
              <a:latin typeface="Noto Sans" panose="020B0502040504020204" pitchFamily="34" charset="0"/>
            </a:endParaRPr>
          </a:p>
          <a:p>
            <a:pPr algn="l"/>
            <a:r>
              <a:rPr lang="en-US" b="1" i="0" dirty="0">
                <a:solidFill>
                  <a:srgbClr val="232323"/>
                </a:solidFill>
                <a:effectLst/>
                <a:latin typeface="Noto Sans" panose="020B0502040504020204" pitchFamily="34" charset="0"/>
              </a:rPr>
              <a:t>Early versus delayed</a:t>
            </a:r>
            <a:r>
              <a:rPr lang="en-US" b="0" i="0" dirty="0">
                <a:solidFill>
                  <a:srgbClr val="232323"/>
                </a:solidFill>
                <a:effectLst/>
                <a:latin typeface="Noto Sans" panose="020B0502040504020204" pitchFamily="34" charset="0"/>
              </a:rPr>
              <a:t> </a:t>
            </a:r>
            <a:endParaRPr lang="en-US" b="0" i="0" dirty="0" smtClean="0">
              <a:solidFill>
                <a:srgbClr val="232323"/>
              </a:solidFill>
              <a:effectLst/>
              <a:latin typeface="Noto Sans" panose="020B0502040504020204" pitchFamily="34" charset="0"/>
            </a:endParaRPr>
          </a:p>
          <a:p>
            <a:pPr marL="0" indent="0">
              <a:buNone/>
            </a:pPr>
            <a:r>
              <a:rPr lang="en-US" dirty="0">
                <a:solidFill>
                  <a:srgbClr val="FF0000"/>
                </a:solidFill>
                <a:latin typeface="Noto Sans" panose="020B0502040504020204" pitchFamily="34" charset="0"/>
              </a:rPr>
              <a:t>ACOG recommends that patients begin pushing when the cervix becomes completely dilated to reduce the risk of adverse outcomes from delayed pushing.</a:t>
            </a:r>
          </a:p>
          <a:p>
            <a:pPr marL="0" indent="0" algn="l">
              <a:buNone/>
            </a:pPr>
            <a:endParaRPr lang="en-US" dirty="0"/>
          </a:p>
        </p:txBody>
      </p:sp>
    </p:spTree>
    <p:extLst>
      <p:ext uri="{BB962C8B-B14F-4D97-AF65-F5344CB8AC3E}">
        <p14:creationId xmlns:p14="http://schemas.microsoft.com/office/powerpoint/2010/main" val="4034789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8046-E27B-027F-F2B7-7D1C782331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3BFA4D-363D-3AE1-4D88-F9087E8081C3}"/>
              </a:ext>
            </a:extLst>
          </p:cNvPr>
          <p:cNvSpPr>
            <a:spLocks noGrp="1"/>
          </p:cNvSpPr>
          <p:nvPr>
            <p:ph idx="1"/>
          </p:nvPr>
        </p:nvSpPr>
        <p:spPr/>
        <p:txBody>
          <a:bodyPr>
            <a:normAutofit fontScale="92500" lnSpcReduction="20000"/>
          </a:bodyPr>
          <a:lstStyle/>
          <a:p>
            <a:pPr algn="l"/>
            <a:r>
              <a:rPr lang="en-US" b="1" i="0" dirty="0">
                <a:solidFill>
                  <a:srgbClr val="232323"/>
                </a:solidFill>
                <a:effectLst/>
                <a:latin typeface="Noto Sans" panose="020B0502040504020204" pitchFamily="34" charset="0"/>
              </a:rPr>
              <a:t>Breathing/pushing technique</a:t>
            </a:r>
            <a:r>
              <a:rPr lang="en-US" b="0" i="0" dirty="0">
                <a:solidFill>
                  <a:srgbClr val="232323"/>
                </a:solidFill>
                <a:effectLst/>
                <a:latin typeface="Noto Sans" panose="020B0502040504020204" pitchFamily="34" charset="0"/>
              </a:rPr>
              <a:t> — In our practice, we advise patients to bear down when they feel the need (</a:t>
            </a:r>
            <a:r>
              <a:rPr lang="en-US" b="0" i="0" dirty="0" err="1">
                <a:solidFill>
                  <a:srgbClr val="232323"/>
                </a:solidFill>
                <a:effectLst/>
                <a:latin typeface="Noto Sans" panose="020B0502040504020204" pitchFamily="34" charset="0"/>
              </a:rPr>
              <a:t>ie</a:t>
            </a:r>
            <a:r>
              <a:rPr lang="en-US" b="0" i="0" dirty="0">
                <a:solidFill>
                  <a:srgbClr val="232323"/>
                </a:solidFill>
                <a:effectLst/>
                <a:latin typeface="Noto Sans" panose="020B0502040504020204" pitchFamily="34" charset="0"/>
              </a:rPr>
              <a:t>, spontaneous pushing or physiologic pushing), unless neuraxial anesthesia has inhibited the bearing down sensation. Although a common practice is to tell </a:t>
            </a:r>
            <a:r>
              <a:rPr lang="en-US" b="0" i="0" dirty="0" err="1">
                <a:solidFill>
                  <a:srgbClr val="232323"/>
                </a:solidFill>
                <a:effectLst/>
                <a:latin typeface="Noto Sans" panose="020B0502040504020204" pitchFamily="34" charset="0"/>
              </a:rPr>
              <a:t>parturients</a:t>
            </a:r>
            <a:r>
              <a:rPr lang="en-US" b="0" i="0" dirty="0">
                <a:solidFill>
                  <a:srgbClr val="232323"/>
                </a:solidFill>
                <a:effectLst/>
                <a:latin typeface="Noto Sans" panose="020B0502040504020204" pitchFamily="34" charset="0"/>
              </a:rPr>
              <a:t> to pull back their knees, tuck in their chin, take a deep breath, bear down at the start of a contraction, and push for 10 seconds with the goal of three pushes per contraction, there is no strong evidence that coaching individuals in this way has any benefit or harm compared with allowing them to bear down and push according to their own reflex needs in response to the pain of contractions and the pressure felt from descent of the fetal head.</a:t>
            </a:r>
          </a:p>
          <a:p>
            <a:endParaRPr lang="en-US" dirty="0"/>
          </a:p>
        </p:txBody>
      </p:sp>
    </p:spTree>
    <p:extLst>
      <p:ext uri="{BB962C8B-B14F-4D97-AF65-F5344CB8AC3E}">
        <p14:creationId xmlns:p14="http://schemas.microsoft.com/office/powerpoint/2010/main" val="1257056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D97DB-4C2A-C4FF-6A99-6AC02465459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5AADD03-B13A-D535-BD9E-7F5ED5164F9F}"/>
              </a:ext>
            </a:extLst>
          </p:cNvPr>
          <p:cNvPicPr>
            <a:picLocks noGrp="1" noChangeAspect="1"/>
          </p:cNvPicPr>
          <p:nvPr>
            <p:ph idx="1"/>
          </p:nvPr>
        </p:nvPicPr>
        <p:blipFill>
          <a:blip r:embed="rId2"/>
          <a:stretch>
            <a:fillRect/>
          </a:stretch>
        </p:blipFill>
        <p:spPr>
          <a:xfrm>
            <a:off x="2290762" y="2925763"/>
            <a:ext cx="7610475" cy="2581275"/>
          </a:xfrm>
        </p:spPr>
      </p:pic>
    </p:spTree>
    <p:extLst>
      <p:ext uri="{BB962C8B-B14F-4D97-AF65-F5344CB8AC3E}">
        <p14:creationId xmlns:p14="http://schemas.microsoft.com/office/powerpoint/2010/main" val="271400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3392-2079-F27F-D4E1-C51774FE0B40}"/>
              </a:ext>
            </a:extLst>
          </p:cNvPr>
          <p:cNvSpPr>
            <a:spLocks noGrp="1"/>
          </p:cNvSpPr>
          <p:nvPr>
            <p:ph type="title"/>
          </p:nvPr>
        </p:nvSpPr>
        <p:spPr/>
        <p:txBody>
          <a:bodyPr/>
          <a:lstStyle/>
          <a:p>
            <a:r>
              <a:rPr lang="en-US" dirty="0" smtClean="0"/>
              <a:t>Conclusions:</a:t>
            </a:r>
            <a:endParaRPr lang="en-US" dirty="0"/>
          </a:p>
        </p:txBody>
      </p:sp>
      <p:sp>
        <p:nvSpPr>
          <p:cNvPr id="3" name="Content Placeholder 2">
            <a:extLst>
              <a:ext uri="{FF2B5EF4-FFF2-40B4-BE49-F238E27FC236}">
                <a16:creationId xmlns:a16="http://schemas.microsoft.com/office/drawing/2014/main" id="{B889980B-E494-B0F6-8D02-E9156F0AD7AF}"/>
              </a:ext>
            </a:extLst>
          </p:cNvPr>
          <p:cNvSpPr>
            <a:spLocks noGrp="1"/>
          </p:cNvSpPr>
          <p:nvPr>
            <p:ph idx="1"/>
          </p:nvPr>
        </p:nvSpPr>
        <p:spPr/>
        <p:txBody>
          <a:bodyPr/>
          <a:lstStyle/>
          <a:p>
            <a:pPr marL="0" indent="0">
              <a:buNone/>
            </a:pPr>
            <a:r>
              <a:rPr lang="en-US" dirty="0" smtClean="0"/>
              <a:t>anal </a:t>
            </a:r>
            <a:r>
              <a:rPr lang="en-US" dirty="0"/>
              <a:t>sphincter </a:t>
            </a:r>
            <a:r>
              <a:rPr lang="en-US" dirty="0" smtClean="0"/>
              <a:t>injury</a:t>
            </a:r>
            <a:r>
              <a:rPr lang="en-US" dirty="0"/>
              <a:t> </a:t>
            </a:r>
            <a:r>
              <a:rPr lang="en-US" dirty="0" smtClean="0"/>
              <a:t>risk factors:</a:t>
            </a:r>
          </a:p>
          <a:p>
            <a:r>
              <a:rPr lang="en-US" dirty="0" smtClean="0"/>
              <a:t>forceps </a:t>
            </a:r>
            <a:r>
              <a:rPr lang="en-US" dirty="0"/>
              <a:t>delivery</a:t>
            </a:r>
            <a:r>
              <a:rPr lang="en-US" dirty="0" smtClean="0"/>
              <a:t>,</a:t>
            </a:r>
          </a:p>
          <a:p>
            <a:r>
              <a:rPr lang="en-US" dirty="0" smtClean="0"/>
              <a:t> </a:t>
            </a:r>
            <a:r>
              <a:rPr lang="en-US" dirty="0"/>
              <a:t>maternal obesity </a:t>
            </a:r>
          </a:p>
          <a:p>
            <a:r>
              <a:rPr lang="en-US" dirty="0" smtClean="0"/>
              <a:t>advanced </a:t>
            </a:r>
            <a:r>
              <a:rPr lang="en-US" dirty="0"/>
              <a:t>age were associated with higher odds of anal incontinence</a:t>
            </a:r>
          </a:p>
        </p:txBody>
      </p:sp>
    </p:spTree>
    <p:extLst>
      <p:ext uri="{BB962C8B-B14F-4D97-AF65-F5344CB8AC3E}">
        <p14:creationId xmlns:p14="http://schemas.microsoft.com/office/powerpoint/2010/main" val="3762751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A584-367B-37BB-447E-A57C9ABE1E1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C40CCD1-9EC8-FB6E-522D-67F6D48F4CDE}"/>
              </a:ext>
            </a:extLst>
          </p:cNvPr>
          <p:cNvPicPr>
            <a:picLocks noGrp="1" noChangeAspect="1"/>
          </p:cNvPicPr>
          <p:nvPr>
            <p:ph idx="1"/>
          </p:nvPr>
        </p:nvPicPr>
        <p:blipFill>
          <a:blip r:embed="rId2"/>
          <a:stretch>
            <a:fillRect/>
          </a:stretch>
        </p:blipFill>
        <p:spPr>
          <a:xfrm>
            <a:off x="3748394" y="2557463"/>
            <a:ext cx="4695211" cy="3317875"/>
          </a:xfrm>
        </p:spPr>
      </p:pic>
    </p:spTree>
    <p:extLst>
      <p:ext uri="{BB962C8B-B14F-4D97-AF65-F5344CB8AC3E}">
        <p14:creationId xmlns:p14="http://schemas.microsoft.com/office/powerpoint/2010/main" val="1589999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2242-B42B-BBE6-7BAB-0C19787C5E1D}"/>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1370305-44EB-37F4-9FE9-0398063615E1}"/>
              </a:ext>
            </a:extLst>
          </p:cNvPr>
          <p:cNvSpPr>
            <a:spLocks noGrp="1"/>
          </p:cNvSpPr>
          <p:nvPr>
            <p:ph idx="1"/>
          </p:nvPr>
        </p:nvSpPr>
        <p:spPr/>
        <p:txBody>
          <a:bodyPr/>
          <a:lstStyle/>
          <a:p>
            <a:r>
              <a:rPr lang="en-US" dirty="0" smtClean="0"/>
              <a:t>Both </a:t>
            </a:r>
            <a:r>
              <a:rPr lang="en-US" dirty="0"/>
              <a:t>episiotomy and severe perineal tear are risk factors for LAM avulsion and anal sphincter injury</a:t>
            </a:r>
            <a:r>
              <a:rPr lang="en-US" dirty="0" smtClean="0"/>
              <a:t>,</a:t>
            </a:r>
          </a:p>
          <a:p>
            <a:r>
              <a:rPr lang="en-US" dirty="0" smtClean="0"/>
              <a:t> this </a:t>
            </a:r>
            <a:r>
              <a:rPr lang="en-US" dirty="0"/>
              <a:t>can be useful for identifying women who are at greater risk of developing PFM dysfunctions.</a:t>
            </a:r>
          </a:p>
        </p:txBody>
      </p:sp>
    </p:spTree>
    <p:extLst>
      <p:ext uri="{BB962C8B-B14F-4D97-AF65-F5344CB8AC3E}">
        <p14:creationId xmlns:p14="http://schemas.microsoft.com/office/powerpoint/2010/main" val="498266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8AB6-5CC4-B909-4A33-6C35982B8E9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0D0360E-5B2D-FCAD-AB13-9818209C1DBA}"/>
              </a:ext>
            </a:extLst>
          </p:cNvPr>
          <p:cNvPicPr>
            <a:picLocks noGrp="1" noChangeAspect="1"/>
          </p:cNvPicPr>
          <p:nvPr>
            <p:ph idx="1"/>
          </p:nvPr>
        </p:nvPicPr>
        <p:blipFill>
          <a:blip r:embed="rId2"/>
          <a:stretch>
            <a:fillRect/>
          </a:stretch>
        </p:blipFill>
        <p:spPr>
          <a:xfrm>
            <a:off x="2598187" y="2557463"/>
            <a:ext cx="6995625" cy="3317875"/>
          </a:xfrm>
        </p:spPr>
      </p:pic>
    </p:spTree>
    <p:extLst>
      <p:ext uri="{BB962C8B-B14F-4D97-AF65-F5344CB8AC3E}">
        <p14:creationId xmlns:p14="http://schemas.microsoft.com/office/powerpoint/2010/main" val="4083401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785C-72E7-687D-08C5-8B2C71CA33E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39A8012-B77C-FA2B-D1C8-AB9E21138975}"/>
              </a:ext>
            </a:extLst>
          </p:cNvPr>
          <p:cNvSpPr>
            <a:spLocks noGrp="1"/>
          </p:cNvSpPr>
          <p:nvPr>
            <p:ph idx="1"/>
          </p:nvPr>
        </p:nvSpPr>
        <p:spPr/>
        <p:txBody>
          <a:bodyPr/>
          <a:lstStyle/>
          <a:p>
            <a:r>
              <a:rPr lang="en-US" dirty="0">
                <a:solidFill>
                  <a:schemeClr val="accent4"/>
                </a:solidFill>
              </a:rPr>
              <a:t>Antenatal exercise</a:t>
            </a:r>
            <a:r>
              <a:rPr lang="en-US" i="1" dirty="0">
                <a:solidFill>
                  <a:schemeClr val="accent4"/>
                </a:solidFill>
              </a:rPr>
              <a:t> </a:t>
            </a:r>
            <a:r>
              <a:rPr lang="en-US" dirty="0">
                <a:solidFill>
                  <a:schemeClr val="accent4"/>
                </a:solidFill>
              </a:rPr>
              <a:t>could reduce the duration of the second stage of labor with racial differences. </a:t>
            </a:r>
            <a:r>
              <a:rPr lang="en-US" dirty="0"/>
              <a:t>It effectively and significantly reduces the duration of the first and second stages of labor in China, and West Asia, however it shows no effect in Europe and Brazil. </a:t>
            </a:r>
            <a:r>
              <a:rPr lang="en-US" dirty="0">
                <a:solidFill>
                  <a:schemeClr val="accent4"/>
                </a:solidFill>
              </a:rPr>
              <a:t>Exercise also does not reduce perineal lacerations and number of analgesia requests by women.</a:t>
            </a:r>
          </a:p>
        </p:txBody>
      </p:sp>
    </p:spTree>
    <p:extLst>
      <p:ext uri="{BB962C8B-B14F-4D97-AF65-F5344CB8AC3E}">
        <p14:creationId xmlns:p14="http://schemas.microsoft.com/office/powerpoint/2010/main" val="169384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4860-C03C-496F-6095-2FF9D09458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E243C2-7F5A-57A8-3B2E-41E5372ED98F}"/>
              </a:ext>
            </a:extLst>
          </p:cNvPr>
          <p:cNvSpPr>
            <a:spLocks noGrp="1"/>
          </p:cNvSpPr>
          <p:nvPr>
            <p:ph idx="1"/>
          </p:nvPr>
        </p:nvSpPr>
        <p:spPr/>
        <p:txBody>
          <a:bodyPr/>
          <a:lstStyle/>
          <a:p>
            <a:r>
              <a:rPr lang="en-US" dirty="0"/>
              <a:t>The </a:t>
            </a:r>
            <a:r>
              <a:rPr lang="en-US" sz="3200" dirty="0">
                <a:solidFill>
                  <a:schemeClr val="accent5"/>
                </a:solidFill>
              </a:rPr>
              <a:t>continuous exertion</a:t>
            </a:r>
            <a:r>
              <a:rPr lang="en-US" dirty="0"/>
              <a:t> of the mother during the second stage of labor puts pressure on the </a:t>
            </a:r>
            <a:r>
              <a:rPr lang="en-US" sz="3200" dirty="0"/>
              <a:t>perineal body</a:t>
            </a:r>
            <a:r>
              <a:rPr lang="en-US" dirty="0"/>
              <a:t> locally</a:t>
            </a:r>
            <a:r>
              <a:rPr lang="en-US" dirty="0" smtClean="0"/>
              <a:t>.</a:t>
            </a:r>
          </a:p>
          <a:p>
            <a:r>
              <a:rPr lang="en-US" dirty="0" smtClean="0"/>
              <a:t> </a:t>
            </a:r>
            <a:r>
              <a:rPr lang="en-US" dirty="0"/>
              <a:t>If the </a:t>
            </a:r>
            <a:r>
              <a:rPr lang="en-US" dirty="0">
                <a:solidFill>
                  <a:schemeClr val="accent5"/>
                </a:solidFill>
              </a:rPr>
              <a:t>labor process is prolonged</a:t>
            </a:r>
            <a:r>
              <a:rPr lang="en-US" dirty="0"/>
              <a:t> or </a:t>
            </a:r>
            <a:r>
              <a:rPr lang="en-US" dirty="0">
                <a:solidFill>
                  <a:schemeClr val="accent5"/>
                </a:solidFill>
              </a:rPr>
              <a:t>the fetus is stuck during the delivery after entering the pelvis</a:t>
            </a:r>
            <a:r>
              <a:rPr lang="en-US" dirty="0"/>
              <a:t>, the </a:t>
            </a:r>
            <a:r>
              <a:rPr lang="en-US" sz="3200" dirty="0">
                <a:solidFill>
                  <a:srgbClr val="00B0F0"/>
                </a:solidFill>
              </a:rPr>
              <a:t>risk of episiotomy or tearing of the perineum will be increased</a:t>
            </a:r>
            <a:r>
              <a:rPr lang="en-US" dirty="0"/>
              <a:t>, and even worse, there is an increased risk of suffocation and dystocia for the newborn </a:t>
            </a:r>
          </a:p>
        </p:txBody>
      </p:sp>
    </p:spTree>
    <p:extLst>
      <p:ext uri="{BB962C8B-B14F-4D97-AF65-F5344CB8AC3E}">
        <p14:creationId xmlns:p14="http://schemas.microsoft.com/office/powerpoint/2010/main" val="1439235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7BAAB-9C7F-3D0B-A257-E1B9BBAB518E}"/>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A9E067D-48B2-6E45-A1D0-2300739BC60D}"/>
              </a:ext>
            </a:extLst>
          </p:cNvPr>
          <p:cNvPicPr>
            <a:picLocks noGrp="1" noChangeAspect="1"/>
          </p:cNvPicPr>
          <p:nvPr>
            <p:ph idx="1"/>
          </p:nvPr>
        </p:nvPicPr>
        <p:blipFill>
          <a:blip r:embed="rId2"/>
          <a:stretch>
            <a:fillRect/>
          </a:stretch>
        </p:blipFill>
        <p:spPr>
          <a:xfrm>
            <a:off x="2328862" y="2820988"/>
            <a:ext cx="7534275" cy="2790825"/>
          </a:xfrm>
        </p:spPr>
      </p:pic>
    </p:spTree>
    <p:extLst>
      <p:ext uri="{BB962C8B-B14F-4D97-AF65-F5344CB8AC3E}">
        <p14:creationId xmlns:p14="http://schemas.microsoft.com/office/powerpoint/2010/main" val="3528056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E0F6-CEF4-F0D0-A3E2-9807D07DC5E3}"/>
              </a:ext>
            </a:extLst>
          </p:cNvPr>
          <p:cNvSpPr>
            <a:spLocks noGrp="1"/>
          </p:cNvSpPr>
          <p:nvPr>
            <p:ph type="title"/>
          </p:nvPr>
        </p:nvSpPr>
        <p:spPr/>
        <p:txBody>
          <a:bodyPr/>
          <a:lstStyle/>
          <a:p>
            <a:r>
              <a:rPr lang="en-US" dirty="0" smtClean="0"/>
              <a:t>Conclusion:</a:t>
            </a:r>
            <a:endParaRPr lang="en-US" dirty="0"/>
          </a:p>
        </p:txBody>
      </p:sp>
      <p:sp>
        <p:nvSpPr>
          <p:cNvPr id="3" name="Content Placeholder 2">
            <a:extLst>
              <a:ext uri="{FF2B5EF4-FFF2-40B4-BE49-F238E27FC236}">
                <a16:creationId xmlns:a16="http://schemas.microsoft.com/office/drawing/2014/main" id="{C457B0EE-0F4C-767F-483F-FB6A249C3F1A}"/>
              </a:ext>
            </a:extLst>
          </p:cNvPr>
          <p:cNvSpPr>
            <a:spLocks noGrp="1"/>
          </p:cNvSpPr>
          <p:nvPr>
            <p:ph idx="1"/>
          </p:nvPr>
        </p:nvSpPr>
        <p:spPr/>
        <p:txBody>
          <a:bodyPr/>
          <a:lstStyle/>
          <a:p>
            <a:r>
              <a:rPr lang="en-US" dirty="0" smtClean="0"/>
              <a:t>Antenatal </a:t>
            </a:r>
            <a:r>
              <a:rPr lang="en-US" dirty="0"/>
              <a:t>PFME may be effective at shortening the second stage of </a:t>
            </a:r>
            <a:r>
              <a:rPr lang="en-US" dirty="0" err="1"/>
              <a:t>labour</a:t>
            </a:r>
            <a:r>
              <a:rPr lang="en-US" dirty="0"/>
              <a:t> and reducing severe perineal trauma. </a:t>
            </a:r>
            <a:endParaRPr lang="en-US" dirty="0" smtClean="0"/>
          </a:p>
          <a:p>
            <a:r>
              <a:rPr lang="en-US" dirty="0" smtClean="0"/>
              <a:t>These </a:t>
            </a:r>
            <a:r>
              <a:rPr lang="en-US" dirty="0"/>
              <a:t>findings need to be interpreted considering the included studies’ risk of bias. More high-quality RCTs are needed.</a:t>
            </a:r>
          </a:p>
        </p:txBody>
      </p:sp>
    </p:spTree>
    <p:extLst>
      <p:ext uri="{BB962C8B-B14F-4D97-AF65-F5344CB8AC3E}">
        <p14:creationId xmlns:p14="http://schemas.microsoft.com/office/powerpoint/2010/main" val="3130065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0EE0-5DEE-A0AA-6B5A-E7D292742BF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20C9D41-4F33-D4B4-44D4-AB874030ADF2}"/>
              </a:ext>
            </a:extLst>
          </p:cNvPr>
          <p:cNvPicPr>
            <a:picLocks noGrp="1" noChangeAspect="1"/>
          </p:cNvPicPr>
          <p:nvPr>
            <p:ph idx="1"/>
          </p:nvPr>
        </p:nvPicPr>
        <p:blipFill>
          <a:blip r:embed="rId2"/>
          <a:stretch>
            <a:fillRect/>
          </a:stretch>
        </p:blipFill>
        <p:spPr>
          <a:xfrm>
            <a:off x="2347912" y="2759075"/>
            <a:ext cx="7496175" cy="2914650"/>
          </a:xfrm>
        </p:spPr>
      </p:pic>
    </p:spTree>
    <p:extLst>
      <p:ext uri="{BB962C8B-B14F-4D97-AF65-F5344CB8AC3E}">
        <p14:creationId xmlns:p14="http://schemas.microsoft.com/office/powerpoint/2010/main" val="1291662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506B-68DF-A45C-8C1E-C904195A181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90BB1BA-D2B9-9C5E-3657-1F9D347933E7}"/>
              </a:ext>
            </a:extLst>
          </p:cNvPr>
          <p:cNvSpPr>
            <a:spLocks noGrp="1"/>
          </p:cNvSpPr>
          <p:nvPr>
            <p:ph idx="1"/>
          </p:nvPr>
        </p:nvSpPr>
        <p:spPr/>
        <p:txBody>
          <a:bodyPr/>
          <a:lstStyle/>
          <a:p>
            <a:r>
              <a:rPr lang="en-US" dirty="0" smtClean="0">
                <a:solidFill>
                  <a:schemeClr val="accent4"/>
                </a:solidFill>
              </a:rPr>
              <a:t>Massage </a:t>
            </a:r>
            <a:r>
              <a:rPr lang="en-US" dirty="0">
                <a:solidFill>
                  <a:schemeClr val="accent4"/>
                </a:solidFill>
              </a:rPr>
              <a:t>during the second stage of labor</a:t>
            </a:r>
            <a:r>
              <a:rPr lang="en-US" dirty="0"/>
              <a:t> appears to be effective in </a:t>
            </a:r>
            <a:r>
              <a:rPr lang="en-US" dirty="0">
                <a:solidFill>
                  <a:schemeClr val="accent4"/>
                </a:solidFill>
              </a:rPr>
              <a:t>preventing episiotomies and reducing the duration of the second stage of labor</a:t>
            </a:r>
            <a:r>
              <a:rPr lang="en-US" dirty="0"/>
              <a:t>. </a:t>
            </a:r>
            <a:endParaRPr lang="en-US" dirty="0" smtClean="0"/>
          </a:p>
          <a:p>
            <a:r>
              <a:rPr lang="en-US" dirty="0" smtClean="0"/>
              <a:t>However</a:t>
            </a:r>
            <a:r>
              <a:rPr lang="en-US" dirty="0"/>
              <a:t>, </a:t>
            </a:r>
            <a:r>
              <a:rPr lang="en-US" dirty="0">
                <a:solidFill>
                  <a:schemeClr val="accent1"/>
                </a:solidFill>
              </a:rPr>
              <a:t>it does not appear to be effective</a:t>
            </a:r>
            <a:r>
              <a:rPr lang="en-US" dirty="0"/>
              <a:t> in </a:t>
            </a:r>
            <a:r>
              <a:rPr lang="en-US" dirty="0">
                <a:solidFill>
                  <a:schemeClr val="accent4"/>
                </a:solidFill>
              </a:rPr>
              <a:t>reducing the incidence and severity of perineal tears</a:t>
            </a:r>
          </a:p>
        </p:txBody>
      </p:sp>
    </p:spTree>
    <p:extLst>
      <p:ext uri="{BB962C8B-B14F-4D97-AF65-F5344CB8AC3E}">
        <p14:creationId xmlns:p14="http://schemas.microsoft.com/office/powerpoint/2010/main" val="2717172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1C2A0-D2CA-B66D-B664-8E063191618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AB5B563-E473-45F5-08F8-00760F29B972}"/>
              </a:ext>
            </a:extLst>
          </p:cNvPr>
          <p:cNvPicPr>
            <a:picLocks noGrp="1" noChangeAspect="1"/>
          </p:cNvPicPr>
          <p:nvPr>
            <p:ph idx="1"/>
          </p:nvPr>
        </p:nvPicPr>
        <p:blipFill>
          <a:blip r:embed="rId2"/>
          <a:stretch>
            <a:fillRect/>
          </a:stretch>
        </p:blipFill>
        <p:spPr>
          <a:xfrm>
            <a:off x="2386012" y="2906713"/>
            <a:ext cx="7419975" cy="2619375"/>
          </a:xfrm>
        </p:spPr>
      </p:pic>
    </p:spTree>
    <p:extLst>
      <p:ext uri="{BB962C8B-B14F-4D97-AF65-F5344CB8AC3E}">
        <p14:creationId xmlns:p14="http://schemas.microsoft.com/office/powerpoint/2010/main" val="1135617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0333-BE00-12A2-4B72-D8EB5DCF8C1D}"/>
              </a:ext>
            </a:extLst>
          </p:cNvPr>
          <p:cNvSpPr>
            <a:spLocks noGrp="1"/>
          </p:cNvSpPr>
          <p:nvPr>
            <p:ph type="title"/>
          </p:nvPr>
        </p:nvSpPr>
        <p:spPr/>
        <p:txBody>
          <a:bodyPr/>
          <a:lstStyle/>
          <a:p>
            <a:r>
              <a:rPr lang="en-US" dirty="0" smtClean="0"/>
              <a:t>Conclusions:</a:t>
            </a:r>
            <a:endParaRPr lang="en-US" dirty="0"/>
          </a:p>
        </p:txBody>
      </p:sp>
      <p:sp>
        <p:nvSpPr>
          <p:cNvPr id="3" name="Content Placeholder 2">
            <a:extLst>
              <a:ext uri="{FF2B5EF4-FFF2-40B4-BE49-F238E27FC236}">
                <a16:creationId xmlns:a16="http://schemas.microsoft.com/office/drawing/2014/main" id="{87E6D4E0-003F-EF64-E7BE-353DEE43CCF4}"/>
              </a:ext>
            </a:extLst>
          </p:cNvPr>
          <p:cNvSpPr>
            <a:spLocks noGrp="1"/>
          </p:cNvSpPr>
          <p:nvPr>
            <p:ph idx="1"/>
          </p:nvPr>
        </p:nvSpPr>
        <p:spPr/>
        <p:txBody>
          <a:bodyPr/>
          <a:lstStyle/>
          <a:p>
            <a:pPr marL="0" indent="0">
              <a:buNone/>
            </a:pPr>
            <a:r>
              <a:rPr lang="en-US" dirty="0" smtClean="0"/>
              <a:t> </a:t>
            </a:r>
            <a:r>
              <a:rPr lang="en-US" dirty="0"/>
              <a:t>hands-on technique during spontaneous vaginal delivery of singleton gestations results in a </a:t>
            </a:r>
            <a:r>
              <a:rPr lang="en-US" dirty="0">
                <a:solidFill>
                  <a:srgbClr val="FF0000"/>
                </a:solidFill>
              </a:rPr>
              <a:t>similar incidence of several perineal trauma</a:t>
            </a:r>
            <a:r>
              <a:rPr lang="en-US" dirty="0"/>
              <a:t> compared to the incidence with the hands-off technique. </a:t>
            </a:r>
            <a:r>
              <a:rPr lang="en-US" dirty="0">
                <a:solidFill>
                  <a:srgbClr val="FF0000"/>
                </a:solidFill>
              </a:rPr>
              <a:t>The incidence of third-degree lacerations and of episiotomy is increased with the hands-on technique.</a:t>
            </a:r>
            <a:r>
              <a:rPr lang="en-US" dirty="0"/>
              <a:t> Given no benefit, and potential harm, associated with the hands-on technique, we suggest caution in its use.</a:t>
            </a:r>
          </a:p>
        </p:txBody>
      </p:sp>
    </p:spTree>
    <p:extLst>
      <p:ext uri="{BB962C8B-B14F-4D97-AF65-F5344CB8AC3E}">
        <p14:creationId xmlns:p14="http://schemas.microsoft.com/office/powerpoint/2010/main" val="2675647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DDD4-8966-EE47-D516-CE5E2A77BD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BC4579-3ED6-038A-DEBB-431C3692FB5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4FDFFBD-E7CE-0437-50C8-51A706B808E5}"/>
              </a:ext>
            </a:extLst>
          </p:cNvPr>
          <p:cNvPicPr>
            <a:picLocks noChangeAspect="1"/>
          </p:cNvPicPr>
          <p:nvPr/>
        </p:nvPicPr>
        <p:blipFill>
          <a:blip r:embed="rId2"/>
          <a:stretch>
            <a:fillRect/>
          </a:stretch>
        </p:blipFill>
        <p:spPr>
          <a:xfrm>
            <a:off x="2233612" y="2162175"/>
            <a:ext cx="7724775" cy="2533650"/>
          </a:xfrm>
          <a:prstGeom prst="rect">
            <a:avLst/>
          </a:prstGeom>
        </p:spPr>
      </p:pic>
    </p:spTree>
    <p:extLst>
      <p:ext uri="{BB962C8B-B14F-4D97-AF65-F5344CB8AC3E}">
        <p14:creationId xmlns:p14="http://schemas.microsoft.com/office/powerpoint/2010/main" val="3840435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409A-C4A8-2425-3878-504C056058C6}"/>
              </a:ext>
            </a:extLst>
          </p:cNvPr>
          <p:cNvSpPr>
            <a:spLocks noGrp="1"/>
          </p:cNvSpPr>
          <p:nvPr>
            <p:ph type="title"/>
          </p:nvPr>
        </p:nvSpPr>
        <p:spPr/>
        <p:txBody>
          <a:bodyPr/>
          <a:lstStyle/>
          <a:p>
            <a:r>
              <a:rPr lang="en-US" b="1" dirty="0">
                <a:solidFill>
                  <a:srgbClr val="212121"/>
                </a:solidFill>
                <a:latin typeface="BlinkMacSystemFont"/>
              </a:rPr>
              <a:t>Conclusions:</a:t>
            </a:r>
            <a:endParaRPr lang="en-US" dirty="0"/>
          </a:p>
        </p:txBody>
      </p:sp>
      <p:sp>
        <p:nvSpPr>
          <p:cNvPr id="3" name="Content Placeholder 2">
            <a:extLst>
              <a:ext uri="{FF2B5EF4-FFF2-40B4-BE49-F238E27FC236}">
                <a16:creationId xmlns:a16="http://schemas.microsoft.com/office/drawing/2014/main" id="{8B956B5F-8102-B395-B38F-EE7177BE47F6}"/>
              </a:ext>
            </a:extLst>
          </p:cNvPr>
          <p:cNvSpPr>
            <a:spLocks noGrp="1"/>
          </p:cNvSpPr>
          <p:nvPr>
            <p:ph idx="1"/>
          </p:nvPr>
        </p:nvSpPr>
        <p:spPr/>
        <p:txBody>
          <a:bodyPr/>
          <a:lstStyle/>
          <a:p>
            <a:r>
              <a:rPr lang="en-US" b="1" i="0" dirty="0">
                <a:solidFill>
                  <a:srgbClr val="212121"/>
                </a:solidFill>
                <a:effectLst/>
                <a:latin typeface="BlinkMacSystemFont"/>
              </a:rPr>
              <a:t> </a:t>
            </a:r>
            <a:r>
              <a:rPr lang="en-US" b="0" i="0" dirty="0">
                <a:solidFill>
                  <a:srgbClr val="212121"/>
                </a:solidFill>
                <a:effectLst/>
                <a:latin typeface="BlinkMacSystemFont"/>
              </a:rPr>
              <a:t>The </a:t>
            </a:r>
            <a:r>
              <a:rPr lang="en-US" b="0" i="0" dirty="0" smtClean="0">
                <a:solidFill>
                  <a:srgbClr val="212121"/>
                </a:solidFill>
                <a:effectLst/>
                <a:latin typeface="BlinkMacSystemFont"/>
              </a:rPr>
              <a:t>s</a:t>
            </a:r>
            <a:r>
              <a:rPr lang="en-US" dirty="0" smtClean="0">
                <a:solidFill>
                  <a:srgbClr val="212121"/>
                </a:solidFill>
                <a:latin typeface="BlinkMacSystemFont"/>
              </a:rPr>
              <a:t>econd stage of </a:t>
            </a:r>
            <a:r>
              <a:rPr lang="en-US" dirty="0" err="1" smtClean="0">
                <a:solidFill>
                  <a:srgbClr val="212121"/>
                </a:solidFill>
                <a:latin typeface="BlinkMacSystemFont"/>
              </a:rPr>
              <a:t>labour</a:t>
            </a:r>
            <a:r>
              <a:rPr lang="en-US" b="0" i="0" dirty="0" smtClean="0">
                <a:solidFill>
                  <a:srgbClr val="212121"/>
                </a:solidFill>
                <a:effectLst/>
                <a:latin typeface="BlinkMacSystemFont"/>
              </a:rPr>
              <a:t> </a:t>
            </a:r>
            <a:r>
              <a:rPr lang="en-US" b="0" i="0" dirty="0">
                <a:solidFill>
                  <a:srgbClr val="212121"/>
                </a:solidFill>
                <a:effectLst/>
                <a:latin typeface="BlinkMacSystemFont"/>
              </a:rPr>
              <a:t>&gt; 2 h increased the incidence of SUI at 6 weeks postpartum and decreased PFM endurance for 1 year.</a:t>
            </a:r>
            <a:endParaRPr lang="en-US" dirty="0"/>
          </a:p>
        </p:txBody>
      </p:sp>
    </p:spTree>
    <p:extLst>
      <p:ext uri="{BB962C8B-B14F-4D97-AF65-F5344CB8AC3E}">
        <p14:creationId xmlns:p14="http://schemas.microsoft.com/office/powerpoint/2010/main" val="167069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D8CD-8F1A-DF6C-4D16-8CD4A6E1F80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B53F4D0-0EE4-CB61-57EF-5A04CF662A1A}"/>
              </a:ext>
            </a:extLst>
          </p:cNvPr>
          <p:cNvPicPr>
            <a:picLocks noGrp="1" noChangeAspect="1"/>
          </p:cNvPicPr>
          <p:nvPr>
            <p:ph idx="1"/>
          </p:nvPr>
        </p:nvPicPr>
        <p:blipFill>
          <a:blip r:embed="rId2"/>
          <a:stretch>
            <a:fillRect/>
          </a:stretch>
        </p:blipFill>
        <p:spPr>
          <a:xfrm>
            <a:off x="3117453" y="2557463"/>
            <a:ext cx="5957093" cy="3317875"/>
          </a:xfrm>
        </p:spPr>
      </p:pic>
    </p:spTree>
    <p:extLst>
      <p:ext uri="{BB962C8B-B14F-4D97-AF65-F5344CB8AC3E}">
        <p14:creationId xmlns:p14="http://schemas.microsoft.com/office/powerpoint/2010/main" val="30207356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EC5B-5549-FB3B-E148-54A5614BADB1}"/>
              </a:ext>
            </a:extLst>
          </p:cNvPr>
          <p:cNvSpPr>
            <a:spLocks noGrp="1"/>
          </p:cNvSpPr>
          <p:nvPr>
            <p:ph type="title"/>
          </p:nvPr>
        </p:nvSpPr>
        <p:spPr/>
        <p:txBody>
          <a:bodyPr/>
          <a:lstStyle/>
          <a:p>
            <a:r>
              <a:rPr lang="en-US" dirty="0" smtClean="0"/>
              <a:t>Conclusions:</a:t>
            </a:r>
            <a:endParaRPr lang="en-US" dirty="0"/>
          </a:p>
        </p:txBody>
      </p:sp>
      <p:sp>
        <p:nvSpPr>
          <p:cNvPr id="3" name="Content Placeholder 2">
            <a:extLst>
              <a:ext uri="{FF2B5EF4-FFF2-40B4-BE49-F238E27FC236}">
                <a16:creationId xmlns:a16="http://schemas.microsoft.com/office/drawing/2014/main" id="{66E3E8A3-AA99-CD62-224E-DE2DAF6E8550}"/>
              </a:ext>
            </a:extLst>
          </p:cNvPr>
          <p:cNvSpPr>
            <a:spLocks noGrp="1"/>
          </p:cNvSpPr>
          <p:nvPr>
            <p:ph idx="1"/>
          </p:nvPr>
        </p:nvSpPr>
        <p:spPr/>
        <p:txBody>
          <a:bodyPr/>
          <a:lstStyle/>
          <a:p>
            <a:pPr marL="0" indent="0">
              <a:buNone/>
            </a:pPr>
            <a:r>
              <a:rPr lang="en-US" dirty="0"/>
              <a:t>Prolonged second stage of labor </a:t>
            </a:r>
            <a:r>
              <a:rPr lang="en-US" dirty="0">
                <a:solidFill>
                  <a:srgbClr val="FF0000"/>
                </a:solidFill>
              </a:rPr>
              <a:t>increased the risk of 5 min Apgar </a:t>
            </a:r>
            <a:r>
              <a:rPr lang="en-US" dirty="0" smtClean="0">
                <a:solidFill>
                  <a:srgbClr val="FF0000"/>
                </a:solidFill>
              </a:rPr>
              <a:t>score&lt;7</a:t>
            </a:r>
            <a:r>
              <a:rPr lang="en-US" dirty="0" smtClean="0"/>
              <a:t> </a:t>
            </a:r>
            <a:r>
              <a:rPr lang="en-US" dirty="0"/>
              <a:t>and </a:t>
            </a:r>
            <a:r>
              <a:rPr lang="en-US" dirty="0">
                <a:solidFill>
                  <a:srgbClr val="FF0000"/>
                </a:solidFill>
              </a:rPr>
              <a:t>admission to the Neonatal Intensive Care Unit</a:t>
            </a:r>
            <a:r>
              <a:rPr lang="en-US" dirty="0"/>
              <a:t> in nulliparous and multiparous women, without increasing the risk of neonatal death. </a:t>
            </a:r>
            <a:endParaRPr lang="en-US" dirty="0" smtClean="0"/>
          </a:p>
          <a:p>
            <a:pPr marL="0" indent="0">
              <a:buNone/>
            </a:pPr>
            <a:r>
              <a:rPr lang="en-US" dirty="0" smtClean="0"/>
              <a:t>This </a:t>
            </a:r>
            <a:r>
              <a:rPr lang="en-US" dirty="0"/>
              <a:t>review demonstrates that prolonged second stage of labor increases the risk of neonatal complications in nulliparous and multiparous women.</a:t>
            </a:r>
          </a:p>
        </p:txBody>
      </p:sp>
    </p:spTree>
    <p:extLst>
      <p:ext uri="{BB962C8B-B14F-4D97-AF65-F5344CB8AC3E}">
        <p14:creationId xmlns:p14="http://schemas.microsoft.com/office/powerpoint/2010/main" val="265536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76B0-635D-2F76-D57E-BC90869DFC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781D72-8CC9-E654-B52A-7927AC49F430}"/>
              </a:ext>
            </a:extLst>
          </p:cNvPr>
          <p:cNvSpPr>
            <a:spLocks noGrp="1"/>
          </p:cNvSpPr>
          <p:nvPr>
            <p:ph idx="1"/>
          </p:nvPr>
        </p:nvSpPr>
        <p:spPr/>
        <p:txBody>
          <a:bodyPr>
            <a:normAutofit/>
          </a:bodyPr>
          <a:lstStyle/>
          <a:p>
            <a:r>
              <a:rPr lang="en-US" sz="3200" dirty="0"/>
              <a:t>The pelvic </a:t>
            </a:r>
            <a:r>
              <a:rPr lang="en-US" sz="3200" dirty="0" err="1"/>
              <a:t>myofascia</a:t>
            </a:r>
            <a:r>
              <a:rPr lang="en-US" sz="3200" dirty="0"/>
              <a:t> is subjected to </a:t>
            </a:r>
            <a:r>
              <a:rPr lang="en-US" sz="3200" dirty="0">
                <a:solidFill>
                  <a:schemeClr val="accent4"/>
                </a:solidFill>
              </a:rPr>
              <a:t>orthostatic pressure for several months during pregnancy</a:t>
            </a:r>
            <a:r>
              <a:rPr lang="en-US" sz="3200" dirty="0"/>
              <a:t>. </a:t>
            </a:r>
            <a:endParaRPr lang="en-US" sz="3200" dirty="0" smtClean="0"/>
          </a:p>
          <a:p>
            <a:r>
              <a:rPr lang="en-US" sz="3200" dirty="0" smtClean="0"/>
              <a:t>During </a:t>
            </a:r>
            <a:r>
              <a:rPr lang="en-US" sz="3200" dirty="0"/>
              <a:t>labor, persistent tension and contraction of pelvic floor muscle fibers cause spasms, and the fascial matrix transmits the tension produced by the muscle,</a:t>
            </a:r>
            <a:r>
              <a:rPr lang="en-US" sz="3200" dirty="0">
                <a:solidFill>
                  <a:schemeClr val="accent4"/>
                </a:solidFill>
              </a:rPr>
              <a:t> resulting in increased fascial tension and </a:t>
            </a:r>
            <a:r>
              <a:rPr lang="en-US" sz="3200" dirty="0" smtClean="0">
                <a:solidFill>
                  <a:schemeClr val="accent4"/>
                </a:solidFill>
              </a:rPr>
              <a:t>ischemia </a:t>
            </a:r>
            <a:endParaRPr lang="en-US" sz="3200" dirty="0">
              <a:solidFill>
                <a:schemeClr val="accent4"/>
              </a:solidFill>
            </a:endParaRPr>
          </a:p>
        </p:txBody>
      </p:sp>
    </p:spTree>
    <p:extLst>
      <p:ext uri="{BB962C8B-B14F-4D97-AF65-F5344CB8AC3E}">
        <p14:creationId xmlns:p14="http://schemas.microsoft.com/office/powerpoint/2010/main" val="2410908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FCAE-FD7A-FA4F-FC86-44767F77614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BAC285A-A342-66B4-0F66-2622E169976F}"/>
              </a:ext>
            </a:extLst>
          </p:cNvPr>
          <p:cNvPicPr>
            <a:picLocks noGrp="1" noChangeAspect="1"/>
          </p:cNvPicPr>
          <p:nvPr>
            <p:ph idx="1"/>
          </p:nvPr>
        </p:nvPicPr>
        <p:blipFill>
          <a:blip r:embed="rId2"/>
          <a:stretch>
            <a:fillRect/>
          </a:stretch>
        </p:blipFill>
        <p:spPr>
          <a:xfrm>
            <a:off x="2371725" y="2578100"/>
            <a:ext cx="7448550" cy="3276600"/>
          </a:xfrm>
        </p:spPr>
      </p:pic>
    </p:spTree>
    <p:extLst>
      <p:ext uri="{BB962C8B-B14F-4D97-AF65-F5344CB8AC3E}">
        <p14:creationId xmlns:p14="http://schemas.microsoft.com/office/powerpoint/2010/main" val="3062062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24F2-D010-10AB-F67D-A481A6E3542F}"/>
              </a:ext>
            </a:extLst>
          </p:cNvPr>
          <p:cNvSpPr>
            <a:spLocks noGrp="1"/>
          </p:cNvSpPr>
          <p:nvPr>
            <p:ph type="title"/>
          </p:nvPr>
        </p:nvSpPr>
        <p:spPr/>
        <p:txBody>
          <a:bodyPr/>
          <a:lstStyle/>
          <a:p>
            <a:r>
              <a:rPr lang="en-US" dirty="0" smtClean="0"/>
              <a:t>Conclusions:</a:t>
            </a:r>
            <a:endParaRPr lang="en-US" dirty="0"/>
          </a:p>
        </p:txBody>
      </p:sp>
      <p:sp>
        <p:nvSpPr>
          <p:cNvPr id="3" name="Content Placeholder 2">
            <a:extLst>
              <a:ext uri="{FF2B5EF4-FFF2-40B4-BE49-F238E27FC236}">
                <a16:creationId xmlns:a16="http://schemas.microsoft.com/office/drawing/2014/main" id="{CAF8D846-20AC-F7BC-5A21-D1832E72587C}"/>
              </a:ext>
            </a:extLst>
          </p:cNvPr>
          <p:cNvSpPr>
            <a:spLocks noGrp="1"/>
          </p:cNvSpPr>
          <p:nvPr>
            <p:ph idx="1"/>
          </p:nvPr>
        </p:nvSpPr>
        <p:spPr/>
        <p:txBody>
          <a:bodyPr/>
          <a:lstStyle/>
          <a:p>
            <a:r>
              <a:rPr lang="en-US" dirty="0" smtClean="0"/>
              <a:t>The </a:t>
            </a:r>
            <a:r>
              <a:rPr lang="en-US" dirty="0"/>
              <a:t>available evidence does not show the squatting position during childbirth to be beneficial. As there is no evidence for or against squatting, women should be able to choose the position they prefer.</a:t>
            </a:r>
          </a:p>
        </p:txBody>
      </p:sp>
    </p:spTree>
    <p:extLst>
      <p:ext uri="{BB962C8B-B14F-4D97-AF65-F5344CB8AC3E}">
        <p14:creationId xmlns:p14="http://schemas.microsoft.com/office/powerpoint/2010/main" val="3180693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E3B6-052A-DF8B-E4FE-2C0EA4AA406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5AD9C5F-C48D-27B0-CBAB-CC579F73D6E5}"/>
              </a:ext>
            </a:extLst>
          </p:cNvPr>
          <p:cNvPicPr>
            <a:picLocks noGrp="1" noChangeAspect="1"/>
          </p:cNvPicPr>
          <p:nvPr>
            <p:ph idx="1"/>
          </p:nvPr>
        </p:nvPicPr>
        <p:blipFill>
          <a:blip r:embed="rId2"/>
          <a:stretch>
            <a:fillRect/>
          </a:stretch>
        </p:blipFill>
        <p:spPr>
          <a:xfrm>
            <a:off x="3341807" y="2557463"/>
            <a:ext cx="5508386" cy="3317875"/>
          </a:xfrm>
        </p:spPr>
      </p:pic>
    </p:spTree>
    <p:extLst>
      <p:ext uri="{BB962C8B-B14F-4D97-AF65-F5344CB8AC3E}">
        <p14:creationId xmlns:p14="http://schemas.microsoft.com/office/powerpoint/2010/main" val="587468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F1F4B-A4E3-AE2A-15B8-F52D12A2AAFF}"/>
              </a:ext>
            </a:extLst>
          </p:cNvPr>
          <p:cNvSpPr>
            <a:spLocks noGrp="1"/>
          </p:cNvSpPr>
          <p:nvPr>
            <p:ph type="title"/>
          </p:nvPr>
        </p:nvSpPr>
        <p:spPr/>
        <p:txBody>
          <a:bodyPr/>
          <a:lstStyle/>
          <a:p>
            <a:r>
              <a:rPr lang="en-US" dirty="0" smtClean="0"/>
              <a:t>Conclusions:</a:t>
            </a:r>
            <a:endParaRPr lang="en-US" dirty="0"/>
          </a:p>
        </p:txBody>
      </p:sp>
      <p:sp>
        <p:nvSpPr>
          <p:cNvPr id="3" name="Content Placeholder 2">
            <a:extLst>
              <a:ext uri="{FF2B5EF4-FFF2-40B4-BE49-F238E27FC236}">
                <a16:creationId xmlns:a16="http://schemas.microsoft.com/office/drawing/2014/main" id="{05C1D933-9973-A609-865B-CB7CDE17241C}"/>
              </a:ext>
            </a:extLst>
          </p:cNvPr>
          <p:cNvSpPr>
            <a:spLocks noGrp="1"/>
          </p:cNvSpPr>
          <p:nvPr>
            <p:ph idx="1"/>
          </p:nvPr>
        </p:nvSpPr>
        <p:spPr/>
        <p:txBody>
          <a:bodyPr/>
          <a:lstStyle/>
          <a:p>
            <a:r>
              <a:rPr lang="en-US" dirty="0" smtClean="0"/>
              <a:t> </a:t>
            </a:r>
            <a:r>
              <a:rPr lang="en-US" dirty="0"/>
              <a:t>The results revealed that perineal massage with Ostrich oil could be recommended as an effective, safe, and inexpensive method to improve the rate of episiotomy in vaginal delivery. Perineal massage can be performed by midwives in the first and second stages of labor.</a:t>
            </a:r>
          </a:p>
        </p:txBody>
      </p:sp>
    </p:spTree>
    <p:extLst>
      <p:ext uri="{BB962C8B-B14F-4D97-AF65-F5344CB8AC3E}">
        <p14:creationId xmlns:p14="http://schemas.microsoft.com/office/powerpoint/2010/main" val="6543001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D6F2-76A9-1FB9-3320-CACDD9BEB05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A89C17E-6816-2161-FF40-CBC5CE9CBEFA}"/>
              </a:ext>
            </a:extLst>
          </p:cNvPr>
          <p:cNvPicPr>
            <a:picLocks noGrp="1" noChangeAspect="1"/>
          </p:cNvPicPr>
          <p:nvPr>
            <p:ph idx="1"/>
          </p:nvPr>
        </p:nvPicPr>
        <p:blipFill>
          <a:blip r:embed="rId2"/>
          <a:stretch>
            <a:fillRect/>
          </a:stretch>
        </p:blipFill>
        <p:spPr>
          <a:xfrm>
            <a:off x="3267648" y="2557463"/>
            <a:ext cx="5656704" cy="3317875"/>
          </a:xfrm>
        </p:spPr>
      </p:pic>
    </p:spTree>
    <p:extLst>
      <p:ext uri="{BB962C8B-B14F-4D97-AF65-F5344CB8AC3E}">
        <p14:creationId xmlns:p14="http://schemas.microsoft.com/office/powerpoint/2010/main" val="36311723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F882-988A-BF02-A3A7-AC31FFA19296}"/>
              </a:ext>
            </a:extLst>
          </p:cNvPr>
          <p:cNvSpPr>
            <a:spLocks noGrp="1"/>
          </p:cNvSpPr>
          <p:nvPr>
            <p:ph type="title"/>
          </p:nvPr>
        </p:nvSpPr>
        <p:spPr/>
        <p:txBody>
          <a:bodyPr/>
          <a:lstStyle/>
          <a:p>
            <a:r>
              <a:rPr lang="en-US" dirty="0" smtClean="0"/>
              <a:t>Conclusions:</a:t>
            </a:r>
            <a:endParaRPr lang="en-US" dirty="0"/>
          </a:p>
        </p:txBody>
      </p:sp>
      <p:sp>
        <p:nvSpPr>
          <p:cNvPr id="3" name="Content Placeholder 2">
            <a:extLst>
              <a:ext uri="{FF2B5EF4-FFF2-40B4-BE49-F238E27FC236}">
                <a16:creationId xmlns:a16="http://schemas.microsoft.com/office/drawing/2014/main" id="{FA25EFE4-8780-285F-CAEE-AE7087F8BFBD}"/>
              </a:ext>
            </a:extLst>
          </p:cNvPr>
          <p:cNvSpPr>
            <a:spLocks noGrp="1"/>
          </p:cNvSpPr>
          <p:nvPr>
            <p:ph idx="1"/>
          </p:nvPr>
        </p:nvSpPr>
        <p:spPr/>
        <p:txBody>
          <a:bodyPr/>
          <a:lstStyle/>
          <a:p>
            <a:r>
              <a:rPr lang="en-US" dirty="0"/>
              <a:t>The effects of the use of lubricant have been unclear and is still subject of debate. The lubricant is a substance introduced to reduce friction, applied on the perineal area and/or in the vaginal canal with or without an applicator</a:t>
            </a:r>
            <a:r>
              <a:rPr lang="en-US" dirty="0" smtClean="0"/>
              <a:t>. Gel </a:t>
            </a:r>
            <a:r>
              <a:rPr lang="en-US" dirty="0"/>
              <a:t>could work through a purely physical effect, reducing the opposite force to vaginal childbirth. Our meta-analysis provides evidence that the use of lubricant gel during labor does not reduce the length of labor or improve maternal or neonatal outcomes.</a:t>
            </a:r>
          </a:p>
        </p:txBody>
      </p:sp>
    </p:spTree>
    <p:extLst>
      <p:ext uri="{BB962C8B-B14F-4D97-AF65-F5344CB8AC3E}">
        <p14:creationId xmlns:p14="http://schemas.microsoft.com/office/powerpoint/2010/main" val="12711715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C52B-BD71-DF5F-5D46-A33D27DCA17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9C32197-6E1C-861E-1901-7DDD9BA75503}"/>
              </a:ext>
            </a:extLst>
          </p:cNvPr>
          <p:cNvPicPr>
            <a:picLocks noGrp="1" noChangeAspect="1"/>
          </p:cNvPicPr>
          <p:nvPr>
            <p:ph idx="1"/>
          </p:nvPr>
        </p:nvPicPr>
        <p:blipFill>
          <a:blip r:embed="rId2"/>
          <a:stretch>
            <a:fillRect/>
          </a:stretch>
        </p:blipFill>
        <p:spPr>
          <a:xfrm>
            <a:off x="2428377" y="2557463"/>
            <a:ext cx="7335245" cy="3317875"/>
          </a:xfrm>
        </p:spPr>
      </p:pic>
    </p:spTree>
    <p:extLst>
      <p:ext uri="{BB962C8B-B14F-4D97-AF65-F5344CB8AC3E}">
        <p14:creationId xmlns:p14="http://schemas.microsoft.com/office/powerpoint/2010/main" val="37150031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8A17-0FE2-9247-88B4-C2D22E8AC8B2}"/>
              </a:ext>
            </a:extLst>
          </p:cNvPr>
          <p:cNvSpPr>
            <a:spLocks noGrp="1"/>
          </p:cNvSpPr>
          <p:nvPr>
            <p:ph type="title"/>
          </p:nvPr>
        </p:nvSpPr>
        <p:spPr/>
        <p:txBody>
          <a:bodyPr/>
          <a:lstStyle/>
          <a:p>
            <a:r>
              <a:rPr lang="en-US" dirty="0" smtClean="0"/>
              <a:t>Conclusions:</a:t>
            </a:r>
            <a:endParaRPr lang="en-US" dirty="0"/>
          </a:p>
        </p:txBody>
      </p:sp>
      <p:sp>
        <p:nvSpPr>
          <p:cNvPr id="3" name="Content Placeholder 2">
            <a:extLst>
              <a:ext uri="{FF2B5EF4-FFF2-40B4-BE49-F238E27FC236}">
                <a16:creationId xmlns:a16="http://schemas.microsoft.com/office/drawing/2014/main" id="{051BDD35-3AA6-A892-3FB5-6B81D07ACE45}"/>
              </a:ext>
            </a:extLst>
          </p:cNvPr>
          <p:cNvSpPr>
            <a:spLocks noGrp="1"/>
          </p:cNvSpPr>
          <p:nvPr>
            <p:ph idx="1"/>
          </p:nvPr>
        </p:nvSpPr>
        <p:spPr/>
        <p:txBody>
          <a:bodyPr/>
          <a:lstStyle/>
          <a:p>
            <a:r>
              <a:rPr lang="en-US" dirty="0" smtClean="0"/>
              <a:t> </a:t>
            </a:r>
            <a:r>
              <a:rPr lang="en-US" dirty="0"/>
              <a:t>Antenatal perineal massage reduces the incidence of episiotomy, third- and fourth-degree perineal tears, postpartum perineal pain, and anal incontinence. It also leads to a shorter second stage of labor, better wound healing, and improvement in Apgar scores. Thus, healthcare professionals should consider and recommend antenatal perineal massage as a routine practice for labor preparation.</a:t>
            </a:r>
          </a:p>
        </p:txBody>
      </p:sp>
    </p:spTree>
    <p:extLst>
      <p:ext uri="{BB962C8B-B14F-4D97-AF65-F5344CB8AC3E}">
        <p14:creationId xmlns:p14="http://schemas.microsoft.com/office/powerpoint/2010/main" val="33290574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A3D7-370D-459B-E45C-E64D98DBE87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C9E9DAD-41AB-ABE3-8BA5-E188C364CCFB}"/>
              </a:ext>
            </a:extLst>
          </p:cNvPr>
          <p:cNvPicPr>
            <a:picLocks noGrp="1" noChangeAspect="1"/>
          </p:cNvPicPr>
          <p:nvPr>
            <p:ph idx="1"/>
          </p:nvPr>
        </p:nvPicPr>
        <p:blipFill>
          <a:blip r:embed="rId2"/>
          <a:stretch>
            <a:fillRect/>
          </a:stretch>
        </p:blipFill>
        <p:spPr>
          <a:xfrm>
            <a:off x="2357437" y="2616200"/>
            <a:ext cx="7477125" cy="3200400"/>
          </a:xfrm>
        </p:spPr>
      </p:pic>
    </p:spTree>
    <p:extLst>
      <p:ext uri="{BB962C8B-B14F-4D97-AF65-F5344CB8AC3E}">
        <p14:creationId xmlns:p14="http://schemas.microsoft.com/office/powerpoint/2010/main" val="6139001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3165-5FB6-91E6-0AA8-3FD6006B888D}"/>
              </a:ext>
            </a:extLst>
          </p:cNvPr>
          <p:cNvSpPr>
            <a:spLocks noGrp="1"/>
          </p:cNvSpPr>
          <p:nvPr>
            <p:ph type="title"/>
          </p:nvPr>
        </p:nvSpPr>
        <p:spPr/>
        <p:txBody>
          <a:bodyPr/>
          <a:lstStyle/>
          <a:p>
            <a:r>
              <a:rPr lang="en-US" dirty="0" smtClean="0"/>
              <a:t>Conclusions:</a:t>
            </a:r>
            <a:endParaRPr lang="en-US" dirty="0"/>
          </a:p>
        </p:txBody>
      </p:sp>
      <p:sp>
        <p:nvSpPr>
          <p:cNvPr id="3" name="Content Placeholder 2">
            <a:extLst>
              <a:ext uri="{FF2B5EF4-FFF2-40B4-BE49-F238E27FC236}">
                <a16:creationId xmlns:a16="http://schemas.microsoft.com/office/drawing/2014/main" id="{E969D88E-817D-7F56-0861-7E184DC63D95}"/>
              </a:ext>
            </a:extLst>
          </p:cNvPr>
          <p:cNvSpPr>
            <a:spLocks noGrp="1"/>
          </p:cNvSpPr>
          <p:nvPr>
            <p:ph idx="1"/>
          </p:nvPr>
        </p:nvSpPr>
        <p:spPr/>
        <p:txBody>
          <a:bodyPr/>
          <a:lstStyle/>
          <a:p>
            <a:r>
              <a:rPr lang="en-US" dirty="0" smtClean="0"/>
              <a:t>Breathing </a:t>
            </a:r>
            <a:r>
              <a:rPr lang="en-US" dirty="0"/>
              <a:t>exercise is an effective complementary preventive intervention in shortening the duration of the second stage of </a:t>
            </a:r>
            <a:r>
              <a:rPr lang="en-US" dirty="0" err="1"/>
              <a:t>labour</a:t>
            </a:r>
            <a:r>
              <a:rPr lang="en-US" dirty="0"/>
              <a:t>. With the adverse consequences associated with amniotomy, oxytocin and CS, complementary therapies could facilitate a </a:t>
            </a:r>
            <a:r>
              <a:rPr lang="en-US" dirty="0" err="1"/>
              <a:t>favourable</a:t>
            </a:r>
            <a:r>
              <a:rPr lang="en-US" dirty="0"/>
              <a:t> delivery experience.</a:t>
            </a:r>
          </a:p>
        </p:txBody>
      </p:sp>
    </p:spTree>
    <p:extLst>
      <p:ext uri="{BB962C8B-B14F-4D97-AF65-F5344CB8AC3E}">
        <p14:creationId xmlns:p14="http://schemas.microsoft.com/office/powerpoint/2010/main" val="201258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CB82-F122-2996-2440-0A82EF2685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E55279-2899-CE99-B0F1-6DA19AACCC3D}"/>
              </a:ext>
            </a:extLst>
          </p:cNvPr>
          <p:cNvSpPr>
            <a:spLocks noGrp="1"/>
          </p:cNvSpPr>
          <p:nvPr>
            <p:ph idx="1"/>
          </p:nvPr>
        </p:nvSpPr>
        <p:spPr/>
        <p:txBody>
          <a:bodyPr>
            <a:normAutofit/>
          </a:bodyPr>
          <a:lstStyle/>
          <a:p>
            <a:r>
              <a:rPr lang="en-US" sz="2800" dirty="0" smtClean="0"/>
              <a:t>The </a:t>
            </a:r>
            <a:r>
              <a:rPr lang="en-US" sz="2800" dirty="0"/>
              <a:t>incidence of </a:t>
            </a:r>
            <a:r>
              <a:rPr lang="en-US" sz="2800" dirty="0">
                <a:solidFill>
                  <a:srgbClr val="FF0000"/>
                </a:solidFill>
              </a:rPr>
              <a:t>perineal trauma has been reported to be up to 85</a:t>
            </a:r>
            <a:r>
              <a:rPr lang="en-US" sz="2800" dirty="0" smtClean="0">
                <a:solidFill>
                  <a:srgbClr val="FF0000"/>
                </a:solidFill>
              </a:rPr>
              <a:t>%</a:t>
            </a:r>
            <a:r>
              <a:rPr lang="en-US" sz="2800" dirty="0" smtClean="0"/>
              <a:t>, </a:t>
            </a:r>
            <a:r>
              <a:rPr lang="en-US" sz="2800" dirty="0"/>
              <a:t>with the </a:t>
            </a:r>
            <a:r>
              <a:rPr lang="en-US" sz="2800" dirty="0">
                <a:solidFill>
                  <a:schemeClr val="accent1"/>
                </a:solidFill>
              </a:rPr>
              <a:t>most common being first or second-degree lacerations</a:t>
            </a:r>
            <a:r>
              <a:rPr lang="en-US" sz="2800" dirty="0"/>
              <a:t> (perineal skin only, and perineal skin and muscles, respectively). Rates of third-degree lacerations, involving the anal sphincter, and fourth-degree lacerations, involving the sphincter and anal epithelium, vary in reports secondary to differences in classification and reporting. </a:t>
            </a:r>
          </a:p>
        </p:txBody>
      </p:sp>
    </p:spTree>
    <p:extLst>
      <p:ext uri="{BB962C8B-B14F-4D97-AF65-F5344CB8AC3E}">
        <p14:creationId xmlns:p14="http://schemas.microsoft.com/office/powerpoint/2010/main" val="643456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B3F7C-9392-6A61-31AE-416D138559A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D5FDF94-B513-C9BF-4319-425F3559A6B8}"/>
              </a:ext>
            </a:extLst>
          </p:cNvPr>
          <p:cNvPicPr>
            <a:picLocks noGrp="1" noChangeAspect="1"/>
          </p:cNvPicPr>
          <p:nvPr>
            <p:ph idx="1"/>
          </p:nvPr>
        </p:nvPicPr>
        <p:blipFill>
          <a:blip r:embed="rId2"/>
          <a:stretch>
            <a:fillRect/>
          </a:stretch>
        </p:blipFill>
        <p:spPr>
          <a:xfrm>
            <a:off x="2533364" y="2557463"/>
            <a:ext cx="7125272" cy="3317875"/>
          </a:xfrm>
        </p:spPr>
      </p:pic>
    </p:spTree>
    <p:extLst>
      <p:ext uri="{BB962C8B-B14F-4D97-AF65-F5344CB8AC3E}">
        <p14:creationId xmlns:p14="http://schemas.microsoft.com/office/powerpoint/2010/main" val="2244366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0446-67F5-6562-6F3A-82083360F6BC}"/>
              </a:ext>
            </a:extLst>
          </p:cNvPr>
          <p:cNvSpPr>
            <a:spLocks noGrp="1"/>
          </p:cNvSpPr>
          <p:nvPr>
            <p:ph type="title"/>
          </p:nvPr>
        </p:nvSpPr>
        <p:spPr/>
        <p:txBody>
          <a:bodyPr/>
          <a:lstStyle/>
          <a:p>
            <a:r>
              <a:rPr lang="en-US" dirty="0" smtClean="0"/>
              <a:t>Conclusions:</a:t>
            </a:r>
            <a:endParaRPr lang="en-US" dirty="0"/>
          </a:p>
        </p:txBody>
      </p:sp>
      <p:sp>
        <p:nvSpPr>
          <p:cNvPr id="3" name="Content Placeholder 2">
            <a:extLst>
              <a:ext uri="{FF2B5EF4-FFF2-40B4-BE49-F238E27FC236}">
                <a16:creationId xmlns:a16="http://schemas.microsoft.com/office/drawing/2014/main" id="{AB2EC2EE-93E1-7247-0C64-98C1029A8058}"/>
              </a:ext>
            </a:extLst>
          </p:cNvPr>
          <p:cNvSpPr>
            <a:spLocks noGrp="1"/>
          </p:cNvSpPr>
          <p:nvPr>
            <p:ph idx="1"/>
          </p:nvPr>
        </p:nvSpPr>
        <p:spPr/>
        <p:txBody>
          <a:bodyPr>
            <a:normAutofit lnSpcReduction="10000"/>
          </a:bodyPr>
          <a:lstStyle/>
          <a:p>
            <a:r>
              <a:rPr lang="en-US" dirty="0" smtClean="0"/>
              <a:t>There </a:t>
            </a:r>
            <a:r>
              <a:rPr lang="en-US" dirty="0"/>
              <a:t>is evidence of widespread, ongoing use of manual uterine fundal pressure during </a:t>
            </a:r>
            <a:r>
              <a:rPr lang="en-US" dirty="0" err="1"/>
              <a:t>labour</a:t>
            </a:r>
            <a:r>
              <a:rPr lang="en-US" dirty="0"/>
              <a:t> in health facilities internationally. </a:t>
            </a:r>
            <a:r>
              <a:rPr lang="en-US" dirty="0" smtClean="0">
                <a:solidFill>
                  <a:schemeClr val="accent2"/>
                </a:solidFill>
              </a:rPr>
              <a:t>This </a:t>
            </a:r>
            <a:r>
              <a:rPr lang="en-US" dirty="0">
                <a:solidFill>
                  <a:schemeClr val="accent2"/>
                </a:solidFill>
              </a:rPr>
              <a:t>procedure currently has</a:t>
            </a:r>
            <a:r>
              <a:rPr lang="en-US" dirty="0">
                <a:solidFill>
                  <a:schemeClr val="accent4"/>
                </a:solidFill>
              </a:rPr>
              <a:t> no evidence of </a:t>
            </a:r>
            <a:r>
              <a:rPr lang="en-US" dirty="0" smtClean="0">
                <a:solidFill>
                  <a:schemeClr val="accent4"/>
                </a:solidFill>
              </a:rPr>
              <a:t>benefit</a:t>
            </a:r>
            <a:r>
              <a:rPr lang="en-US" dirty="0" smtClean="0">
                <a:solidFill>
                  <a:schemeClr val="accent2"/>
                </a:solidFill>
              </a:rPr>
              <a:t>, </a:t>
            </a:r>
            <a:r>
              <a:rPr lang="en-US" dirty="0">
                <a:solidFill>
                  <a:schemeClr val="accent2"/>
                </a:solidFill>
              </a:rPr>
              <a:t>and has the potential to cause harm to women and their babies.</a:t>
            </a:r>
            <a:r>
              <a:rPr lang="en-US" dirty="0"/>
              <a:t> </a:t>
            </a:r>
            <a:r>
              <a:rPr lang="en-US" dirty="0" smtClean="0"/>
              <a:t>Efforts </a:t>
            </a:r>
            <a:r>
              <a:rPr lang="en-US" dirty="0"/>
              <a:t>to prevent this unnecessary practice should be implemented through development of relevant and evidence-based policies, health professional training, use of audit and feedback, and quality improvement initiatives. Addressing the ongoing use of uterine fundal pressure using these approaches is an important step in </a:t>
            </a:r>
            <a:r>
              <a:rPr lang="en-US" dirty="0" smtClean="0"/>
              <a:t>optimizing </a:t>
            </a:r>
            <a:r>
              <a:rPr lang="en-US" dirty="0"/>
              <a:t>intrapartum care for all women</a:t>
            </a:r>
          </a:p>
        </p:txBody>
      </p:sp>
    </p:spTree>
    <p:extLst>
      <p:ext uri="{BB962C8B-B14F-4D97-AF65-F5344CB8AC3E}">
        <p14:creationId xmlns:p14="http://schemas.microsoft.com/office/powerpoint/2010/main" val="898808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C629-E796-AA6F-DB95-C15831AD606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33C53E3-3282-7AE0-119D-0B74496BF49E}"/>
              </a:ext>
            </a:extLst>
          </p:cNvPr>
          <p:cNvPicPr>
            <a:picLocks noGrp="1" noChangeAspect="1"/>
          </p:cNvPicPr>
          <p:nvPr>
            <p:ph idx="1"/>
          </p:nvPr>
        </p:nvPicPr>
        <p:blipFill>
          <a:blip r:embed="rId2"/>
          <a:stretch>
            <a:fillRect/>
          </a:stretch>
        </p:blipFill>
        <p:spPr>
          <a:xfrm>
            <a:off x="2390775" y="2754313"/>
            <a:ext cx="7410450" cy="2924175"/>
          </a:xfrm>
        </p:spPr>
      </p:pic>
    </p:spTree>
    <p:extLst>
      <p:ext uri="{BB962C8B-B14F-4D97-AF65-F5344CB8AC3E}">
        <p14:creationId xmlns:p14="http://schemas.microsoft.com/office/powerpoint/2010/main" val="31460585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D253-133C-4121-B025-0E36ED41C90B}"/>
              </a:ext>
            </a:extLst>
          </p:cNvPr>
          <p:cNvSpPr>
            <a:spLocks noGrp="1"/>
          </p:cNvSpPr>
          <p:nvPr>
            <p:ph type="title"/>
          </p:nvPr>
        </p:nvSpPr>
        <p:spPr/>
        <p:txBody>
          <a:bodyPr/>
          <a:lstStyle/>
          <a:p>
            <a:r>
              <a:rPr lang="en-US" dirty="0" smtClean="0"/>
              <a:t>Conclusions:</a:t>
            </a:r>
            <a:endParaRPr lang="en-US" dirty="0"/>
          </a:p>
        </p:txBody>
      </p:sp>
      <p:sp>
        <p:nvSpPr>
          <p:cNvPr id="3" name="Content Placeholder 2">
            <a:extLst>
              <a:ext uri="{FF2B5EF4-FFF2-40B4-BE49-F238E27FC236}">
                <a16:creationId xmlns:a16="http://schemas.microsoft.com/office/drawing/2014/main" id="{F3B1303A-18F6-2988-9294-C7862752A2F4}"/>
              </a:ext>
            </a:extLst>
          </p:cNvPr>
          <p:cNvSpPr>
            <a:spLocks noGrp="1"/>
          </p:cNvSpPr>
          <p:nvPr>
            <p:ph idx="1"/>
          </p:nvPr>
        </p:nvSpPr>
        <p:spPr/>
        <p:txBody>
          <a:bodyPr/>
          <a:lstStyle/>
          <a:p>
            <a:r>
              <a:rPr lang="en-US" dirty="0"/>
              <a:t>Conclusion: The second stage duration was reduced in cases of a flexible sacrum birthing position. Even though the reduction in duration varies across studies with considerable heterogeneity, laboring women should be encouraged to choose her comfortable birth position. Researchers who aim to compare different birthing positions should consider study designs which enable women to choose birthing position.</a:t>
            </a:r>
          </a:p>
        </p:txBody>
      </p:sp>
    </p:spTree>
    <p:extLst>
      <p:ext uri="{BB962C8B-B14F-4D97-AF65-F5344CB8AC3E}">
        <p14:creationId xmlns:p14="http://schemas.microsoft.com/office/powerpoint/2010/main" val="42081186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80595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88D9B-26ED-BC4F-7CA1-B635BE7FD1DF}"/>
              </a:ext>
            </a:extLst>
          </p:cNvPr>
          <p:cNvSpPr>
            <a:spLocks noGrp="1"/>
          </p:cNvSpPr>
          <p:nvPr>
            <p:ph type="title"/>
          </p:nvPr>
        </p:nvSpPr>
        <p:spPr/>
        <p:txBody>
          <a:bodyPr>
            <a:normAutofit fontScale="90000"/>
          </a:bodyPr>
          <a:lstStyle/>
          <a:p>
            <a:r>
              <a:rPr lang="en-US" b="1" i="0" dirty="0">
                <a:solidFill>
                  <a:srgbClr val="232323"/>
                </a:solidFill>
                <a:effectLst/>
                <a:latin typeface="Noto Sans" panose="020B0502040504020204" pitchFamily="34" charset="0"/>
              </a:rPr>
              <a:t/>
            </a:r>
            <a:br>
              <a:rPr lang="en-US" b="1" i="0" dirty="0">
                <a:solidFill>
                  <a:srgbClr val="232323"/>
                </a:solidFill>
                <a:effectLst/>
                <a:latin typeface="Noto Sans" panose="020B0502040504020204" pitchFamily="34" charset="0"/>
              </a:rPr>
            </a:br>
            <a:r>
              <a:rPr lang="en-US" b="1" i="0" dirty="0">
                <a:solidFill>
                  <a:srgbClr val="232323"/>
                </a:solidFill>
                <a:effectLst/>
                <a:latin typeface="Noto Sans" panose="020B0502040504020204" pitchFamily="34" charset="0"/>
              </a:rPr>
              <a:t>Second stage </a:t>
            </a:r>
            <a:r>
              <a:rPr lang="en-US" dirty="0">
                <a:solidFill>
                  <a:srgbClr val="232323"/>
                </a:solidFill>
                <a:latin typeface="Noto Sans" panose="020B0502040504020204" pitchFamily="34" charset="0"/>
              </a:rPr>
              <a:t>:</a:t>
            </a:r>
            <a:endParaRPr lang="en-US" dirty="0"/>
          </a:p>
        </p:txBody>
      </p:sp>
      <p:sp>
        <p:nvSpPr>
          <p:cNvPr id="3" name="Content Placeholder 2">
            <a:extLst>
              <a:ext uri="{FF2B5EF4-FFF2-40B4-BE49-F238E27FC236}">
                <a16:creationId xmlns:a16="http://schemas.microsoft.com/office/drawing/2014/main" id="{78C19B77-5B07-4435-A986-095528A4CCA1}"/>
              </a:ext>
            </a:extLst>
          </p:cNvPr>
          <p:cNvSpPr>
            <a:spLocks noGrp="1"/>
          </p:cNvSpPr>
          <p:nvPr>
            <p:ph idx="1"/>
          </p:nvPr>
        </p:nvSpPr>
        <p:spPr/>
        <p:txBody>
          <a:bodyPr/>
          <a:lstStyle/>
          <a:p>
            <a:pPr algn="l"/>
            <a:r>
              <a:rPr lang="en-US" b="0" i="0" dirty="0">
                <a:solidFill>
                  <a:srgbClr val="232323"/>
                </a:solidFill>
                <a:effectLst/>
                <a:latin typeface="Noto Sans" panose="020B0502040504020204" pitchFamily="34" charset="0"/>
              </a:rPr>
              <a:t>The statistical maximum duration (95</a:t>
            </a:r>
            <a:r>
              <a:rPr lang="en-US" b="0" i="0" baseline="30000" dirty="0">
                <a:solidFill>
                  <a:srgbClr val="232323"/>
                </a:solidFill>
                <a:effectLst/>
                <a:latin typeface="Noto Sans" panose="020B0502040504020204" pitchFamily="34" charset="0"/>
              </a:rPr>
              <a:t>th</a:t>
            </a:r>
            <a:r>
              <a:rPr lang="en-US" b="0" i="0" dirty="0">
                <a:solidFill>
                  <a:srgbClr val="232323"/>
                </a:solidFill>
                <a:effectLst/>
                <a:latin typeface="Noto Sans" panose="020B0502040504020204" pitchFamily="34" charset="0"/>
              </a:rPr>
              <a:t> percentile) for the second stage also differs by parity:</a:t>
            </a:r>
          </a:p>
          <a:p>
            <a:pPr marL="0" indent="0" algn="l">
              <a:buNone/>
            </a:pPr>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Nulliparous patients: 2.9 hours</a:t>
            </a:r>
          </a:p>
          <a:p>
            <a:pPr marL="0" indent="0" algn="l">
              <a:buNone/>
            </a:pPr>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Parous patients: 1.1 hours</a:t>
            </a:r>
          </a:p>
          <a:p>
            <a:endParaRPr lang="en-US" dirty="0"/>
          </a:p>
        </p:txBody>
      </p:sp>
    </p:spTree>
    <p:extLst>
      <p:ext uri="{BB962C8B-B14F-4D97-AF65-F5344CB8AC3E}">
        <p14:creationId xmlns:p14="http://schemas.microsoft.com/office/powerpoint/2010/main" val="43864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260435" y="0"/>
            <a:ext cx="5698837" cy="6477000"/>
          </a:xfrm>
          <a:prstGeom prst="rect">
            <a:avLst/>
          </a:prstGeom>
        </p:spPr>
      </p:pic>
    </p:spTree>
    <p:extLst>
      <p:ext uri="{BB962C8B-B14F-4D97-AF65-F5344CB8AC3E}">
        <p14:creationId xmlns:p14="http://schemas.microsoft.com/office/powerpoint/2010/main" val="40464457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1755</TotalTime>
  <Words>2326</Words>
  <Application>Microsoft Office PowerPoint</Application>
  <PresentationFormat>Widescreen</PresentationFormat>
  <Paragraphs>145</Paragraphs>
  <Slides>74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BlinkMacSystemFont</vt:lpstr>
      <vt:lpstr>Garamond</vt:lpstr>
      <vt:lpstr>Noto Sans</vt:lpstr>
      <vt:lpstr>Times New Roman</vt:lpstr>
      <vt:lpstr>Organic</vt:lpstr>
      <vt:lpstr>Second stage of labor and perineal laceration prevention</vt:lpstr>
      <vt:lpstr>PowerPoint Presentation</vt:lpstr>
      <vt:lpstr>Interpretation of labor progress is based on the stage and phase:</vt:lpstr>
      <vt:lpstr>PowerPoint Presentation</vt:lpstr>
      <vt:lpstr>PowerPoint Presentation</vt:lpstr>
      <vt:lpstr>PowerPoint Presentation</vt:lpstr>
      <vt:lpstr>PowerPoint Presentation</vt:lpstr>
      <vt:lpstr> Second stage :</vt:lpstr>
      <vt:lpstr>PowerPoint Presentation</vt:lpstr>
      <vt:lpstr>Ultrasound :</vt:lpstr>
      <vt:lpstr>PowerPoint Presentation</vt:lpstr>
      <vt:lpstr>PowerPoint Presentation</vt:lpstr>
      <vt:lpstr>PowerPoint Presentation</vt:lpstr>
      <vt:lpstr>PowerPoint Presentation</vt:lpstr>
      <vt:lpstr>PowerPoint Presentation</vt:lpstr>
      <vt:lpstr>Cephalopelvic disproportion:</vt:lpstr>
      <vt:lpstr>Diagnosis:</vt:lpstr>
      <vt:lpstr>Approach to episiotomy</vt:lpstr>
      <vt:lpstr>PREVALENCE AND RISK FACTORS</vt:lpstr>
      <vt:lpstr>PowerPoint Presentation</vt:lpstr>
      <vt:lpstr>PowerPoint Presentation</vt:lpstr>
      <vt:lpstr>PowerPoint Presentation</vt:lpstr>
      <vt:lpstr>LACK OF ADVANTAGES FOR EPISIOTOMY USE:</vt:lpstr>
      <vt:lpstr>PowerPoint Presentation</vt:lpstr>
      <vt:lpstr>PowerPoint Presentation</vt:lpstr>
      <vt:lpstr>PowerPoint Presentation</vt:lpstr>
      <vt:lpstr>ADVERSE OUTCOMES OF EPISIOTOMY:</vt:lpstr>
      <vt:lpstr>PowerPoint Presentation</vt:lpstr>
      <vt:lpstr>PowerPoint Presentation</vt:lpstr>
      <vt:lpstr>Shoulder dystocia :</vt:lpstr>
      <vt:lpstr>PowerPoint Presentation</vt:lpstr>
      <vt:lpstr>PowerPoint Presentation</vt:lpstr>
      <vt:lpstr>PowerPoint Presentation</vt:lpstr>
      <vt:lpstr>PowerPoint Presentation</vt:lpstr>
      <vt:lpstr>PowerPoint Presentation</vt:lpstr>
      <vt:lpstr>PowerPoint Presentation</vt:lpstr>
      <vt:lpstr>COMPLICATIONS:</vt:lpstr>
      <vt:lpstr>PowerPoint Presentation</vt:lpstr>
      <vt:lpstr>PowerPoint Presentation</vt:lpstr>
      <vt:lpstr>PowerPoint Presentation</vt:lpstr>
      <vt:lpstr>PowerPoint Presentation</vt:lpstr>
      <vt:lpstr>PUSHING:</vt:lpstr>
      <vt:lpstr>PowerPoint Presentation</vt:lpstr>
      <vt:lpstr>PowerPoint Presentation</vt:lpstr>
      <vt:lpstr>Conclusions:</vt:lpstr>
      <vt:lpstr>PowerPoint Presentation</vt:lpstr>
      <vt:lpstr>Conclusions:</vt:lpstr>
      <vt:lpstr>PowerPoint Presentation</vt:lpstr>
      <vt:lpstr>Conclusion:</vt:lpstr>
      <vt:lpstr>PowerPoint Presentation</vt:lpstr>
      <vt:lpstr>Conclusion:</vt:lpstr>
      <vt:lpstr>PowerPoint Presentation</vt:lpstr>
      <vt:lpstr>Conclusions:</vt:lpstr>
      <vt:lpstr>PowerPoint Presentation</vt:lpstr>
      <vt:lpstr>Conclusions:</vt:lpstr>
      <vt:lpstr>PowerPoint Presentation</vt:lpstr>
      <vt:lpstr>Conclusions:</vt:lpstr>
      <vt:lpstr>PowerPoint Presentation</vt:lpstr>
      <vt:lpstr>Conclusions:</vt:lpstr>
      <vt:lpstr>PowerPoint Presentation</vt:lpstr>
      <vt:lpstr>Conclusions:</vt:lpstr>
      <vt:lpstr>PowerPoint Presentation</vt:lpstr>
      <vt:lpstr>Conclusions:</vt:lpstr>
      <vt:lpstr>PowerPoint Presentation</vt:lpstr>
      <vt:lpstr>Conclusions:</vt:lpstr>
      <vt:lpstr>PowerPoint Presentation</vt:lpstr>
      <vt:lpstr>Conclusions:</vt:lpstr>
      <vt:lpstr>PowerPoint Presentation</vt:lpstr>
      <vt:lpstr>Conclusions:</vt:lpstr>
      <vt:lpstr>PowerPoint Presentation</vt:lpstr>
      <vt:lpstr>Conclusions:</vt:lpstr>
      <vt:lpstr>PowerPoint Presentation</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stage of labor and perineal laceration prevention</dc:title>
  <dc:creator>مرکز اینترنت</dc:creator>
  <cp:lastModifiedBy>ManaBid</cp:lastModifiedBy>
  <cp:revision>27</cp:revision>
  <dcterms:created xsi:type="dcterms:W3CDTF">2024-01-30T05:39:35Z</dcterms:created>
  <dcterms:modified xsi:type="dcterms:W3CDTF">2024-02-03T06:25:44Z</dcterms:modified>
</cp:coreProperties>
</file>